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10" r:id="rId2"/>
    <p:sldMasterId id="2147483729" r:id="rId3"/>
    <p:sldMasterId id="2147483748" r:id="rId4"/>
    <p:sldMasterId id="2147483805" r:id="rId5"/>
  </p:sldMasterIdLst>
  <p:sldIdLst>
    <p:sldId id="277" r:id="rId6"/>
    <p:sldId id="287" r:id="rId7"/>
    <p:sldId id="263" r:id="rId8"/>
    <p:sldId id="283" r:id="rId9"/>
    <p:sldId id="298" r:id="rId10"/>
    <p:sldId id="299" r:id="rId11"/>
    <p:sldId id="300" r:id="rId12"/>
    <p:sldId id="259" r:id="rId13"/>
    <p:sldId id="285" r:id="rId14"/>
    <p:sldId id="302" r:id="rId15"/>
    <p:sldId id="271" r:id="rId16"/>
    <p:sldId id="303" r:id="rId17"/>
    <p:sldId id="304" r:id="rId18"/>
    <p:sldId id="305" r:id="rId19"/>
    <p:sldId id="286" r:id="rId20"/>
    <p:sldId id="29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2121"/>
    <a:srgbClr val="88D1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40" d="100"/>
          <a:sy n="40" d="100"/>
        </p:scale>
        <p:origin x="2318" y="9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0834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3566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5032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04161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81454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37973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33111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0941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26738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32550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5174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79415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12692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13029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89171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834512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45925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65265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01347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01880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21911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5994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30776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3134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16525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7802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2935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86186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89018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8364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670945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55627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5049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648505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54959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064343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73573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40723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361194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36999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277009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767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822135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1844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23871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20199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990912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538136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05043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39398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808637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912775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96927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874313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74232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265810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705662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565323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213940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458841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412054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064868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052181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996979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401069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3771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638635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87653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941721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300490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858244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897365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430106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768205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1930899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380535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1450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037546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427923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650218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66679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5301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7716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57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75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6757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3670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7411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495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  <p:sldLayoutId id="2147483765" r:id="rId17"/>
    <p:sldLayoutId id="2147483766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A4EFC6A-CE9D-4B0A-8FF9-D079B28556F7}" type="datetimeFigureOut">
              <a:rPr lang="en-IN" smtClean="0"/>
              <a:t>07-12-2023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191745A-9077-49A9-A2F2-0B51420261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0718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  <p:sldLayoutId id="2147483817" r:id="rId12"/>
    <p:sldLayoutId id="2147483818" r:id="rId13"/>
    <p:sldLayoutId id="2147483819" r:id="rId14"/>
    <p:sldLayoutId id="2147483820" r:id="rId15"/>
    <p:sldLayoutId id="2147483821" r:id="rId16"/>
    <p:sldLayoutId id="2147483822" r:id="rId17"/>
    <p:sldLayoutId id="2147483823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7D8D6-0648-1ECF-BA89-4284145A5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366" y="362137"/>
            <a:ext cx="10515600" cy="1325563"/>
          </a:xfrm>
        </p:spPr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517A65-2E04-0895-E234-44FCD6A98B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834" y="-2989"/>
            <a:ext cx="12317834" cy="686098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75D938-89DC-1CC7-2A56-FFEDA0D31325}"/>
              </a:ext>
            </a:extLst>
          </p:cNvPr>
          <p:cNvSpPr txBox="1"/>
          <p:nvPr/>
        </p:nvSpPr>
        <p:spPr>
          <a:xfrm>
            <a:off x="1316024" y="244683"/>
            <a:ext cx="50931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b="1" dirty="0">
                <a:solidFill>
                  <a:schemeClr val="bg1"/>
                </a:solidFill>
                <a:latin typeface="Algerian" panose="04020705040A02060702" pitchFamily="82" charset="0"/>
              </a:rPr>
              <a:t>WELCOME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31737-AD67-F489-D777-863A35443231}"/>
              </a:ext>
            </a:extLst>
          </p:cNvPr>
          <p:cNvSpPr txBox="1"/>
          <p:nvPr/>
        </p:nvSpPr>
        <p:spPr>
          <a:xfrm>
            <a:off x="2881094" y="948419"/>
            <a:ext cx="2147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rgbClr val="C00000"/>
                </a:solidFill>
                <a:latin typeface="Script MT Bold" panose="03040602040607080904" pitchFamily="66" charset="0"/>
              </a:rPr>
              <a:t>everyone</a:t>
            </a:r>
          </a:p>
        </p:txBody>
      </p:sp>
    </p:spTree>
    <p:extLst>
      <p:ext uri="{BB962C8B-B14F-4D97-AF65-F5344CB8AC3E}">
        <p14:creationId xmlns:p14="http://schemas.microsoft.com/office/powerpoint/2010/main" val="3160516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EE53825-3B77-5F97-DC6C-596FC10AF2A8}"/>
              </a:ext>
            </a:extLst>
          </p:cNvPr>
          <p:cNvSpPr txBox="1">
            <a:spLocks/>
          </p:cNvSpPr>
          <p:nvPr/>
        </p:nvSpPr>
        <p:spPr>
          <a:xfrm>
            <a:off x="0" y="-100597"/>
            <a:ext cx="69551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IN" b="1"/>
              <a:t>Exploratory data analysis</a:t>
            </a:r>
            <a:endParaRPr lang="en-IN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F6AB6E-235A-CC97-3973-AB1226AB0722}"/>
              </a:ext>
            </a:extLst>
          </p:cNvPr>
          <p:cNvSpPr txBox="1"/>
          <p:nvPr/>
        </p:nvSpPr>
        <p:spPr>
          <a:xfrm>
            <a:off x="360374" y="1001397"/>
            <a:ext cx="5389496" cy="7048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Airline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There are </a:t>
            </a:r>
            <a:r>
              <a:rPr lang="en-IN" b="1" dirty="0"/>
              <a:t>8</a:t>
            </a:r>
            <a:r>
              <a:rPr lang="en-IN" dirty="0"/>
              <a:t> unique airlines in the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Vistara</a:t>
            </a:r>
            <a:r>
              <a:rPr lang="en-IN" dirty="0"/>
              <a:t> is the most preferred airline with the highest row count and is the </a:t>
            </a:r>
            <a:r>
              <a:rPr lang="en-IN" b="1" dirty="0"/>
              <a:t>most expensive </a:t>
            </a:r>
            <a:r>
              <a:rPr lang="en-IN" dirty="0"/>
              <a:t>airline both in business and economy class.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Count of </a:t>
            </a:r>
            <a:r>
              <a:rPr lang="en-IN" b="1" dirty="0"/>
              <a:t>SpiceJet, </a:t>
            </a:r>
            <a:r>
              <a:rPr lang="en-IN" b="1" dirty="0" err="1"/>
              <a:t>StarAir</a:t>
            </a:r>
            <a:r>
              <a:rPr lang="en-IN" b="1" dirty="0"/>
              <a:t> and </a:t>
            </a:r>
            <a:r>
              <a:rPr lang="en-IN" b="1" dirty="0" err="1"/>
              <a:t>Trujet</a:t>
            </a:r>
            <a:r>
              <a:rPr lang="en-IN" b="1" dirty="0"/>
              <a:t> </a:t>
            </a:r>
            <a:r>
              <a:rPr lang="en-IN" dirty="0"/>
              <a:t>is </a:t>
            </a:r>
            <a:r>
              <a:rPr lang="en-IN" b="1" dirty="0"/>
              <a:t>quite low</a:t>
            </a:r>
            <a:r>
              <a:rPr lang="en-IN" dirty="0"/>
              <a:t>. They have </a:t>
            </a:r>
            <a:r>
              <a:rPr lang="en-US" dirty="0"/>
              <a:t>comparatively </a:t>
            </a:r>
            <a:r>
              <a:rPr lang="en-US" b="1" dirty="0"/>
              <a:t>low average ticket price </a:t>
            </a:r>
            <a:r>
              <a:rPr lang="en-US" dirty="0"/>
              <a:t>when compared with other airlines in the economy sector.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IN" b="1" dirty="0"/>
              <a:t>Monthly Variation of flight prices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The dataset contains only two travel months i.e. February and March.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February has higher average flight price than March.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US" b="1" dirty="0"/>
              <a:t>Flight Price Variation by Stops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Flight prices vary with the number of stops.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“non-stop” flights are having the lowest average ticket price.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5F7032F-4E8B-30A4-31A8-564B04C1D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128" y="1001397"/>
            <a:ext cx="6511871" cy="24126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54382D-1DF0-1FEA-0DD1-C70FB96D2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128" y="912022"/>
            <a:ext cx="4350772" cy="2531923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E227CE8-38D4-0871-A3F7-7218425032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5749870" y="4006326"/>
            <a:ext cx="3006144" cy="24126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082171-2567-AAC3-6A72-A9ACFF1E4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2745" y="3958759"/>
            <a:ext cx="3006748" cy="246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88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7883D-C19B-6985-0E41-382F67367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30263" y="0"/>
            <a:ext cx="10515600" cy="1325563"/>
          </a:xfrm>
        </p:spPr>
        <p:txBody>
          <a:bodyPr/>
          <a:lstStyle/>
          <a:p>
            <a:r>
              <a:rPr lang="en-IN" b="1" dirty="0"/>
              <a:t>Feature Engineering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E3BB9B-0CD5-7653-4B7C-75514B34A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988" y="4001244"/>
            <a:ext cx="4287864" cy="27265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8362C8-48AC-B5C2-93B3-9DB50E581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840" y="1194922"/>
            <a:ext cx="7518160" cy="269670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68FD1FE-B7AE-4FBA-BA15-CE40A90BFD35}"/>
              </a:ext>
            </a:extLst>
          </p:cNvPr>
          <p:cNvSpPr txBox="1"/>
          <p:nvPr/>
        </p:nvSpPr>
        <p:spPr>
          <a:xfrm>
            <a:off x="348712" y="1455796"/>
            <a:ext cx="40760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/>
              <a:t>Time_of_Day:</a:t>
            </a:r>
          </a:p>
          <a:p>
            <a:r>
              <a:rPr lang="en-US"/>
              <a:t>To prevent having 24 columns from one hot encoding of the departure hour, it was divided it into 4 categories.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0 - 5: Early Morning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6 - 11: Morning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12 - 17: Noon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18 - 23: Night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839284-FABB-7BB2-65AC-2008280AC734}"/>
              </a:ext>
            </a:extLst>
          </p:cNvPr>
          <p:cNvSpPr txBox="1"/>
          <p:nvPr/>
        </p:nvSpPr>
        <p:spPr>
          <a:xfrm>
            <a:off x="348712" y="4343646"/>
            <a:ext cx="40760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Weekend: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Average flight price seems to be higher in weekends compared to weekday.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Explicitly mentioning that this is a weekend or not can help model predict better results.</a:t>
            </a:r>
          </a:p>
        </p:txBody>
      </p:sp>
    </p:spTree>
    <p:extLst>
      <p:ext uri="{BB962C8B-B14F-4D97-AF65-F5344CB8AC3E}">
        <p14:creationId xmlns:p14="http://schemas.microsoft.com/office/powerpoint/2010/main" val="1551735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CFE75CBE-59D5-61A2-0EEC-B793B8FEFDCA}"/>
              </a:ext>
            </a:extLst>
          </p:cNvPr>
          <p:cNvSpPr/>
          <p:nvPr/>
        </p:nvSpPr>
        <p:spPr>
          <a:xfrm>
            <a:off x="-6114801" y="2742113"/>
            <a:ext cx="2953625" cy="375870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Ridge Regression</a:t>
            </a:r>
          </a:p>
        </p:txBody>
      </p: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9EC9C050-594B-5474-5D3F-C23547BA323D}"/>
              </a:ext>
            </a:extLst>
          </p:cNvPr>
          <p:cNvSpPr/>
          <p:nvPr/>
        </p:nvSpPr>
        <p:spPr>
          <a:xfrm>
            <a:off x="-7591614" y="3263423"/>
            <a:ext cx="2953625" cy="375870"/>
          </a:xfrm>
          <a:prstGeom prst="chevron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Decision Tree</a:t>
            </a:r>
          </a:p>
        </p:txBody>
      </p: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40B8086A-E0DE-B2A6-EA03-F312569B9C33}"/>
              </a:ext>
            </a:extLst>
          </p:cNvPr>
          <p:cNvSpPr/>
          <p:nvPr/>
        </p:nvSpPr>
        <p:spPr>
          <a:xfrm>
            <a:off x="-9068427" y="3780678"/>
            <a:ext cx="2953625" cy="375870"/>
          </a:xfrm>
          <a:prstGeom prst="chevron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Random Forest</a:t>
            </a:r>
          </a:p>
        </p:txBody>
      </p:sp>
      <p:sp>
        <p:nvSpPr>
          <p:cNvPr id="33" name="Arrow: Chevron 32">
            <a:extLst>
              <a:ext uri="{FF2B5EF4-FFF2-40B4-BE49-F238E27FC236}">
                <a16:creationId xmlns:a16="http://schemas.microsoft.com/office/drawing/2014/main" id="{54690834-1FDE-AEE8-0959-F14B2240420D}"/>
              </a:ext>
            </a:extLst>
          </p:cNvPr>
          <p:cNvSpPr/>
          <p:nvPr/>
        </p:nvSpPr>
        <p:spPr>
          <a:xfrm>
            <a:off x="-10545240" y="4298693"/>
            <a:ext cx="2953625" cy="375870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err="1">
                <a:solidFill>
                  <a:schemeClr val="bg1"/>
                </a:solidFill>
              </a:rPr>
              <a:t>XGBoost</a:t>
            </a:r>
            <a:r>
              <a:rPr lang="en-IN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5" name="Arrow: Chevron 34">
            <a:extLst>
              <a:ext uri="{FF2B5EF4-FFF2-40B4-BE49-F238E27FC236}">
                <a16:creationId xmlns:a16="http://schemas.microsoft.com/office/drawing/2014/main" id="{44BDB84C-1F5C-3DAC-B35F-22F3AABC2BC0}"/>
              </a:ext>
            </a:extLst>
          </p:cNvPr>
          <p:cNvSpPr/>
          <p:nvPr/>
        </p:nvSpPr>
        <p:spPr>
          <a:xfrm>
            <a:off x="-12022053" y="4806702"/>
            <a:ext cx="2953625" cy="375870"/>
          </a:xfrm>
          <a:prstGeom prst="chevron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Support Vector Machine</a:t>
            </a: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EA9C4CA2-A363-DBAC-C0C7-93C7E138D6D1}"/>
              </a:ext>
            </a:extLst>
          </p:cNvPr>
          <p:cNvSpPr/>
          <p:nvPr/>
        </p:nvSpPr>
        <p:spPr>
          <a:xfrm>
            <a:off x="-13360291" y="5329147"/>
            <a:ext cx="2815050" cy="358235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Multi Layer Perceptron</a:t>
            </a: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7ABF2FF2-252C-316D-AEC9-41219510880E}"/>
              </a:ext>
            </a:extLst>
          </p:cNvPr>
          <p:cNvSpPr/>
          <p:nvPr/>
        </p:nvSpPr>
        <p:spPr>
          <a:xfrm>
            <a:off x="-4637988" y="2229438"/>
            <a:ext cx="2953625" cy="375870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Lasso Regression</a:t>
            </a: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64249BE1-2AEF-8D89-D3FB-F44BCAA4085F}"/>
              </a:ext>
            </a:extLst>
          </p:cNvPr>
          <p:cNvSpPr/>
          <p:nvPr/>
        </p:nvSpPr>
        <p:spPr>
          <a:xfrm>
            <a:off x="-3161175" y="1730219"/>
            <a:ext cx="2953625" cy="375870"/>
          </a:xfrm>
          <a:prstGeom prst="chevron">
            <a:avLst/>
          </a:prstGeom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Multi Linear Regression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0D4E0F-CC4B-3D0B-5D07-85A9D6C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38557" y="-79160"/>
            <a:ext cx="10515600" cy="1325563"/>
          </a:xfrm>
        </p:spPr>
        <p:txBody>
          <a:bodyPr/>
          <a:lstStyle/>
          <a:p>
            <a:r>
              <a:rPr lang="en-IN" b="1" dirty="0"/>
              <a:t>Model Comparison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4E5BB515-BBFA-E3BD-962F-F305517B4B0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086450" y="1091810"/>
          <a:ext cx="7886700" cy="4671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88094350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61020216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31184698"/>
                    </a:ext>
                  </a:extLst>
                </a:gridCol>
              </a:tblGrid>
              <a:tr h="573626">
                <a:tc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3568"/>
                  </a:ext>
                </a:extLst>
              </a:tr>
              <a:tr h="50736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0.91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4266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473ms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1087000"/>
                  </a:ext>
                </a:extLst>
              </a:tr>
              <a:tr h="5033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0.91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4265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14s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029872"/>
                  </a:ext>
                </a:extLst>
              </a:tr>
              <a:tr h="50333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0.91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4265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170ms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093309"/>
                  </a:ext>
                </a:extLst>
              </a:tr>
              <a:tr h="51172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0.95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2392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3s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717729"/>
                  </a:ext>
                </a:extLst>
              </a:tr>
              <a:tr h="52011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0.96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2318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3min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7126111"/>
                  </a:ext>
                </a:extLst>
              </a:tr>
              <a:tr h="51167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0.96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2354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2s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438540"/>
                  </a:ext>
                </a:extLst>
              </a:tr>
              <a:tr h="52011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0.83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5562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1h 19min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404838"/>
                  </a:ext>
                </a:extLst>
              </a:tr>
              <a:tr h="52011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0.97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2315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39min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47637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FEE52DB-937A-4C69-859F-EE4C2828D404}"/>
              </a:ext>
            </a:extLst>
          </p:cNvPr>
          <p:cNvSpPr txBox="1"/>
          <p:nvPr/>
        </p:nvSpPr>
        <p:spPr>
          <a:xfrm>
            <a:off x="3086450" y="-263826"/>
            <a:ext cx="26264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b="1" dirty="0"/>
              <a:t>R2 SCORE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E718E6-D335-790B-FC2B-0DE7CB2D5FF4}"/>
              </a:ext>
            </a:extLst>
          </p:cNvPr>
          <p:cNvSpPr txBox="1"/>
          <p:nvPr/>
        </p:nvSpPr>
        <p:spPr>
          <a:xfrm>
            <a:off x="5716573" y="-2382334"/>
            <a:ext cx="26264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b="1" dirty="0"/>
              <a:t>MAE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575B9-CC31-AEA7-89E3-676A04BFFE6E}"/>
              </a:ext>
            </a:extLst>
          </p:cNvPr>
          <p:cNvSpPr txBox="1"/>
          <p:nvPr/>
        </p:nvSpPr>
        <p:spPr>
          <a:xfrm>
            <a:off x="8343026" y="-2977654"/>
            <a:ext cx="26264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b="1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61603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CFE75CBE-59D5-61A2-0EEC-B793B8FEFDCA}"/>
              </a:ext>
            </a:extLst>
          </p:cNvPr>
          <p:cNvSpPr/>
          <p:nvPr/>
        </p:nvSpPr>
        <p:spPr>
          <a:xfrm>
            <a:off x="368415" y="2742113"/>
            <a:ext cx="2953625" cy="375870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Ridge Regression</a:t>
            </a:r>
          </a:p>
        </p:txBody>
      </p: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9EC9C050-594B-5474-5D3F-C23547BA323D}"/>
              </a:ext>
            </a:extLst>
          </p:cNvPr>
          <p:cNvSpPr/>
          <p:nvPr/>
        </p:nvSpPr>
        <p:spPr>
          <a:xfrm>
            <a:off x="368414" y="3263423"/>
            <a:ext cx="2953625" cy="375870"/>
          </a:xfrm>
          <a:prstGeom prst="chevron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Decision Tree</a:t>
            </a:r>
          </a:p>
        </p:txBody>
      </p: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40B8086A-E0DE-B2A6-EA03-F312569B9C33}"/>
              </a:ext>
            </a:extLst>
          </p:cNvPr>
          <p:cNvSpPr/>
          <p:nvPr/>
        </p:nvSpPr>
        <p:spPr>
          <a:xfrm>
            <a:off x="368414" y="3780678"/>
            <a:ext cx="2953625" cy="375870"/>
          </a:xfrm>
          <a:prstGeom prst="chevron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Random Forest</a:t>
            </a:r>
          </a:p>
        </p:txBody>
      </p:sp>
      <p:sp>
        <p:nvSpPr>
          <p:cNvPr id="33" name="Arrow: Chevron 32">
            <a:extLst>
              <a:ext uri="{FF2B5EF4-FFF2-40B4-BE49-F238E27FC236}">
                <a16:creationId xmlns:a16="http://schemas.microsoft.com/office/drawing/2014/main" id="{54690834-1FDE-AEE8-0959-F14B2240420D}"/>
              </a:ext>
            </a:extLst>
          </p:cNvPr>
          <p:cNvSpPr/>
          <p:nvPr/>
        </p:nvSpPr>
        <p:spPr>
          <a:xfrm>
            <a:off x="368413" y="4298693"/>
            <a:ext cx="2953625" cy="375870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err="1">
                <a:solidFill>
                  <a:schemeClr val="bg1"/>
                </a:solidFill>
              </a:rPr>
              <a:t>XGBoost</a:t>
            </a:r>
            <a:r>
              <a:rPr lang="en-IN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5" name="Arrow: Chevron 34">
            <a:extLst>
              <a:ext uri="{FF2B5EF4-FFF2-40B4-BE49-F238E27FC236}">
                <a16:creationId xmlns:a16="http://schemas.microsoft.com/office/drawing/2014/main" id="{44BDB84C-1F5C-3DAC-B35F-22F3AABC2BC0}"/>
              </a:ext>
            </a:extLst>
          </p:cNvPr>
          <p:cNvSpPr/>
          <p:nvPr/>
        </p:nvSpPr>
        <p:spPr>
          <a:xfrm>
            <a:off x="368411" y="4806702"/>
            <a:ext cx="2953625" cy="375870"/>
          </a:xfrm>
          <a:prstGeom prst="chevron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Support Vector Machine</a:t>
            </a: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EA9C4CA2-A363-DBAC-C0C7-93C7E138D6D1}"/>
              </a:ext>
            </a:extLst>
          </p:cNvPr>
          <p:cNvSpPr/>
          <p:nvPr/>
        </p:nvSpPr>
        <p:spPr>
          <a:xfrm>
            <a:off x="368410" y="5311513"/>
            <a:ext cx="2953625" cy="375870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Multi Layer Perceptron</a:t>
            </a: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7ABF2FF2-252C-316D-AEC9-41219510880E}"/>
              </a:ext>
            </a:extLst>
          </p:cNvPr>
          <p:cNvSpPr/>
          <p:nvPr/>
        </p:nvSpPr>
        <p:spPr>
          <a:xfrm>
            <a:off x="368416" y="2229438"/>
            <a:ext cx="2953625" cy="375870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Lasso Regression</a:t>
            </a: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64249BE1-2AEF-8D89-D3FB-F44BCAA4085F}"/>
              </a:ext>
            </a:extLst>
          </p:cNvPr>
          <p:cNvSpPr/>
          <p:nvPr/>
        </p:nvSpPr>
        <p:spPr>
          <a:xfrm>
            <a:off x="368409" y="1730219"/>
            <a:ext cx="2953625" cy="375870"/>
          </a:xfrm>
          <a:prstGeom prst="chevron">
            <a:avLst/>
          </a:prstGeom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Multi Linear Regression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0D4E0F-CC4B-3D0B-5D07-85A9D6C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38557" y="-79160"/>
            <a:ext cx="10515600" cy="1325563"/>
          </a:xfrm>
        </p:spPr>
        <p:txBody>
          <a:bodyPr/>
          <a:lstStyle/>
          <a:p>
            <a:r>
              <a:rPr lang="en-IN" b="1" dirty="0"/>
              <a:t>Model Comparison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4E5BB515-BBFA-E3BD-962F-F305517B4B0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086450" y="1091810"/>
          <a:ext cx="7886700" cy="4671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88094350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61020216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31184698"/>
                    </a:ext>
                  </a:extLst>
                </a:gridCol>
              </a:tblGrid>
              <a:tr h="573626">
                <a:tc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3568"/>
                  </a:ext>
                </a:extLst>
              </a:tr>
              <a:tr h="50736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0.91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4266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473ms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1087000"/>
                  </a:ext>
                </a:extLst>
              </a:tr>
              <a:tr h="5033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0.91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4265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14s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029872"/>
                  </a:ext>
                </a:extLst>
              </a:tr>
              <a:tr h="50333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0.91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4265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170ms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093309"/>
                  </a:ext>
                </a:extLst>
              </a:tr>
              <a:tr h="51172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0.95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2392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3s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717729"/>
                  </a:ext>
                </a:extLst>
              </a:tr>
              <a:tr h="52011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0.96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2318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3min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7126111"/>
                  </a:ext>
                </a:extLst>
              </a:tr>
              <a:tr h="51167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0.96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2354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2s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438540"/>
                  </a:ext>
                </a:extLst>
              </a:tr>
              <a:tr h="52011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0.83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5562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1h 19min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404838"/>
                  </a:ext>
                </a:extLst>
              </a:tr>
              <a:tr h="52011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0.97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2315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39min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47637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FEE52DB-937A-4C69-859F-EE4C2828D404}"/>
              </a:ext>
            </a:extLst>
          </p:cNvPr>
          <p:cNvSpPr txBox="1"/>
          <p:nvPr/>
        </p:nvSpPr>
        <p:spPr>
          <a:xfrm>
            <a:off x="3086450" y="1228748"/>
            <a:ext cx="26264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b="1" dirty="0"/>
              <a:t>R2 SCORE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E718E6-D335-790B-FC2B-0DE7CB2D5FF4}"/>
              </a:ext>
            </a:extLst>
          </p:cNvPr>
          <p:cNvSpPr txBox="1"/>
          <p:nvPr/>
        </p:nvSpPr>
        <p:spPr>
          <a:xfrm>
            <a:off x="5716573" y="1222823"/>
            <a:ext cx="26264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b="1" dirty="0"/>
              <a:t>MAE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575B9-CC31-AEA7-89E3-676A04BFFE6E}"/>
              </a:ext>
            </a:extLst>
          </p:cNvPr>
          <p:cNvSpPr txBox="1"/>
          <p:nvPr/>
        </p:nvSpPr>
        <p:spPr>
          <a:xfrm>
            <a:off x="8343026" y="1216898"/>
            <a:ext cx="26264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b="1" dirty="0"/>
              <a:t>TIME</a:t>
            </a: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080FB8C1-E9D2-554E-C551-3FCE94A4470E}"/>
              </a:ext>
            </a:extLst>
          </p:cNvPr>
          <p:cNvSpPr/>
          <p:nvPr/>
        </p:nvSpPr>
        <p:spPr>
          <a:xfrm>
            <a:off x="12941567" y="3709986"/>
            <a:ext cx="529390" cy="446562"/>
          </a:xfrm>
          <a:prstGeom prst="flowChartConnector">
            <a:avLst/>
          </a:prstGeom>
          <a:solidFill>
            <a:schemeClr val="accent4"/>
          </a:soli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B9940519-4A21-4A30-A4D6-3315A23A9767}"/>
              </a:ext>
            </a:extLst>
          </p:cNvPr>
          <p:cNvSpPr/>
          <p:nvPr/>
        </p:nvSpPr>
        <p:spPr>
          <a:xfrm>
            <a:off x="12412177" y="5240821"/>
            <a:ext cx="529390" cy="446562"/>
          </a:xfrm>
          <a:prstGeom prst="flowChartConnector">
            <a:avLst/>
          </a:prstGeom>
          <a:solidFill>
            <a:srgbClr val="E72121"/>
          </a:soli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4D629CA7-A9AB-5CA0-F83E-290CA1F4284B}"/>
              </a:ext>
            </a:extLst>
          </p:cNvPr>
          <p:cNvSpPr/>
          <p:nvPr/>
        </p:nvSpPr>
        <p:spPr>
          <a:xfrm>
            <a:off x="13470957" y="4245553"/>
            <a:ext cx="529390" cy="446562"/>
          </a:xfrm>
          <a:prstGeom prst="flowChartConnector">
            <a:avLst/>
          </a:prstGeom>
          <a:solidFill>
            <a:srgbClr val="92D050"/>
          </a:soli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593467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CFE75CBE-59D5-61A2-0EEC-B793B8FEFDCA}"/>
              </a:ext>
            </a:extLst>
          </p:cNvPr>
          <p:cNvSpPr/>
          <p:nvPr/>
        </p:nvSpPr>
        <p:spPr>
          <a:xfrm>
            <a:off x="368415" y="2742113"/>
            <a:ext cx="2953625" cy="375870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Ridge Regression</a:t>
            </a:r>
          </a:p>
        </p:txBody>
      </p: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9EC9C050-594B-5474-5D3F-C23547BA323D}"/>
              </a:ext>
            </a:extLst>
          </p:cNvPr>
          <p:cNvSpPr/>
          <p:nvPr/>
        </p:nvSpPr>
        <p:spPr>
          <a:xfrm>
            <a:off x="368414" y="3263423"/>
            <a:ext cx="2953625" cy="375870"/>
          </a:xfrm>
          <a:prstGeom prst="chevron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Decision Tree</a:t>
            </a:r>
          </a:p>
        </p:txBody>
      </p: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40B8086A-E0DE-B2A6-EA03-F312569B9C33}"/>
              </a:ext>
            </a:extLst>
          </p:cNvPr>
          <p:cNvSpPr/>
          <p:nvPr/>
        </p:nvSpPr>
        <p:spPr>
          <a:xfrm>
            <a:off x="368414" y="3780678"/>
            <a:ext cx="2953625" cy="375870"/>
          </a:xfrm>
          <a:prstGeom prst="chevron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Random Forest</a:t>
            </a:r>
          </a:p>
        </p:txBody>
      </p:sp>
      <p:sp>
        <p:nvSpPr>
          <p:cNvPr id="33" name="Arrow: Chevron 32">
            <a:extLst>
              <a:ext uri="{FF2B5EF4-FFF2-40B4-BE49-F238E27FC236}">
                <a16:creationId xmlns:a16="http://schemas.microsoft.com/office/drawing/2014/main" id="{54690834-1FDE-AEE8-0959-F14B2240420D}"/>
              </a:ext>
            </a:extLst>
          </p:cNvPr>
          <p:cNvSpPr/>
          <p:nvPr/>
        </p:nvSpPr>
        <p:spPr>
          <a:xfrm>
            <a:off x="368413" y="4298693"/>
            <a:ext cx="2953625" cy="375870"/>
          </a:xfrm>
          <a:prstGeom prst="chevron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err="1">
                <a:solidFill>
                  <a:schemeClr val="bg1"/>
                </a:solidFill>
              </a:rPr>
              <a:t>XGBoost</a:t>
            </a:r>
            <a:r>
              <a:rPr lang="en-IN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5" name="Arrow: Chevron 34">
            <a:extLst>
              <a:ext uri="{FF2B5EF4-FFF2-40B4-BE49-F238E27FC236}">
                <a16:creationId xmlns:a16="http://schemas.microsoft.com/office/drawing/2014/main" id="{44BDB84C-1F5C-3DAC-B35F-22F3AABC2BC0}"/>
              </a:ext>
            </a:extLst>
          </p:cNvPr>
          <p:cNvSpPr/>
          <p:nvPr/>
        </p:nvSpPr>
        <p:spPr>
          <a:xfrm>
            <a:off x="368411" y="4806702"/>
            <a:ext cx="2953625" cy="375870"/>
          </a:xfrm>
          <a:prstGeom prst="chevron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Support Vector Machine</a:t>
            </a: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EA9C4CA2-A363-DBAC-C0C7-93C7E138D6D1}"/>
              </a:ext>
            </a:extLst>
          </p:cNvPr>
          <p:cNvSpPr/>
          <p:nvPr/>
        </p:nvSpPr>
        <p:spPr>
          <a:xfrm>
            <a:off x="368410" y="5311513"/>
            <a:ext cx="2953625" cy="375870"/>
          </a:xfrm>
          <a:prstGeom prst="chevron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Multi Layer Perceptron</a:t>
            </a: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7ABF2FF2-252C-316D-AEC9-41219510880E}"/>
              </a:ext>
            </a:extLst>
          </p:cNvPr>
          <p:cNvSpPr/>
          <p:nvPr/>
        </p:nvSpPr>
        <p:spPr>
          <a:xfrm>
            <a:off x="368416" y="2229438"/>
            <a:ext cx="2953625" cy="375870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Lasso Regression</a:t>
            </a: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64249BE1-2AEF-8D89-D3FB-F44BCAA4085F}"/>
              </a:ext>
            </a:extLst>
          </p:cNvPr>
          <p:cNvSpPr/>
          <p:nvPr/>
        </p:nvSpPr>
        <p:spPr>
          <a:xfrm>
            <a:off x="368409" y="1730219"/>
            <a:ext cx="2953625" cy="375870"/>
          </a:xfrm>
          <a:prstGeom prst="chevron">
            <a:avLst/>
          </a:prstGeom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Multi Linear Regression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0D4E0F-CC4B-3D0B-5D07-85A9D6C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38557" y="-79160"/>
            <a:ext cx="10515600" cy="1325563"/>
          </a:xfrm>
        </p:spPr>
        <p:txBody>
          <a:bodyPr/>
          <a:lstStyle/>
          <a:p>
            <a:r>
              <a:rPr lang="en-IN" b="1" dirty="0"/>
              <a:t>Model Comparison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4E5BB515-BBFA-E3BD-962F-F305517B4B0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086450" y="1091810"/>
          <a:ext cx="7886700" cy="4671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88094350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61020216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31184698"/>
                    </a:ext>
                  </a:extLst>
                </a:gridCol>
              </a:tblGrid>
              <a:tr h="573626">
                <a:tc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43568"/>
                  </a:ext>
                </a:extLst>
              </a:tr>
              <a:tr h="507364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0.91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4266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473ms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1087000"/>
                  </a:ext>
                </a:extLst>
              </a:tr>
              <a:tr h="5033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0.91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4265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14s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029872"/>
                  </a:ext>
                </a:extLst>
              </a:tr>
              <a:tr h="50333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0.91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4265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170ms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093309"/>
                  </a:ext>
                </a:extLst>
              </a:tr>
              <a:tr h="51172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0.95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2392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3s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717729"/>
                  </a:ext>
                </a:extLst>
              </a:tr>
              <a:tr h="52011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0.96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2318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3min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7126111"/>
                  </a:ext>
                </a:extLst>
              </a:tr>
              <a:tr h="51167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0.96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2354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2s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438540"/>
                  </a:ext>
                </a:extLst>
              </a:tr>
              <a:tr h="520117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0.83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5562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1h 19min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404838"/>
                  </a:ext>
                </a:extLst>
              </a:tr>
              <a:tr h="52011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0.97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2315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39min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47637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FEE52DB-937A-4C69-859F-EE4C2828D404}"/>
              </a:ext>
            </a:extLst>
          </p:cNvPr>
          <p:cNvSpPr txBox="1"/>
          <p:nvPr/>
        </p:nvSpPr>
        <p:spPr>
          <a:xfrm>
            <a:off x="3086450" y="1228748"/>
            <a:ext cx="26264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b="1" dirty="0"/>
              <a:t>R2 SCORE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E718E6-D335-790B-FC2B-0DE7CB2D5FF4}"/>
              </a:ext>
            </a:extLst>
          </p:cNvPr>
          <p:cNvSpPr txBox="1"/>
          <p:nvPr/>
        </p:nvSpPr>
        <p:spPr>
          <a:xfrm>
            <a:off x="5716573" y="1222823"/>
            <a:ext cx="26264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b="1" dirty="0"/>
              <a:t>MAE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B575B9-CC31-AEA7-89E3-676A04BFFE6E}"/>
              </a:ext>
            </a:extLst>
          </p:cNvPr>
          <p:cNvSpPr txBox="1"/>
          <p:nvPr/>
        </p:nvSpPr>
        <p:spPr>
          <a:xfrm>
            <a:off x="8343026" y="1216898"/>
            <a:ext cx="26264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b="1" dirty="0"/>
              <a:t>TIME</a:t>
            </a: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080FB8C1-E9D2-554E-C551-3FCE94A4470E}"/>
              </a:ext>
            </a:extLst>
          </p:cNvPr>
          <p:cNvSpPr/>
          <p:nvPr/>
        </p:nvSpPr>
        <p:spPr>
          <a:xfrm>
            <a:off x="11078677" y="3709986"/>
            <a:ext cx="529390" cy="446562"/>
          </a:xfrm>
          <a:prstGeom prst="flowChartConnector">
            <a:avLst/>
          </a:prstGeom>
          <a:solidFill>
            <a:schemeClr val="accent4"/>
          </a:soli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B9940519-4A21-4A30-A4D6-3315A23A9767}"/>
              </a:ext>
            </a:extLst>
          </p:cNvPr>
          <p:cNvSpPr/>
          <p:nvPr/>
        </p:nvSpPr>
        <p:spPr>
          <a:xfrm>
            <a:off x="11078677" y="5240821"/>
            <a:ext cx="529390" cy="446562"/>
          </a:xfrm>
          <a:prstGeom prst="flowChartConnector">
            <a:avLst/>
          </a:prstGeom>
          <a:solidFill>
            <a:srgbClr val="E72121"/>
          </a:soli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4D629CA7-A9AB-5CA0-F83E-290CA1F4284B}"/>
              </a:ext>
            </a:extLst>
          </p:cNvPr>
          <p:cNvSpPr/>
          <p:nvPr/>
        </p:nvSpPr>
        <p:spPr>
          <a:xfrm>
            <a:off x="11078677" y="4245553"/>
            <a:ext cx="529390" cy="446562"/>
          </a:xfrm>
          <a:prstGeom prst="flowChartConnector">
            <a:avLst/>
          </a:prstGeom>
          <a:solidFill>
            <a:srgbClr val="92D050"/>
          </a:solidFill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766890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2B671-04E9-D4E3-42EB-3DCD81CA3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16524" y="-144839"/>
            <a:ext cx="10364451" cy="1596177"/>
          </a:xfrm>
        </p:spPr>
        <p:txBody>
          <a:bodyPr/>
          <a:lstStyle/>
          <a:p>
            <a:r>
              <a:rPr lang="en-IN" b="1" dirty="0"/>
              <a:t>Hyperparameter Optimization (RF)</a:t>
            </a:r>
          </a:p>
        </p:txBody>
      </p:sp>
      <p:pic>
        <p:nvPicPr>
          <p:cNvPr id="29" name="Graphic 28" descr="Open laptop device">
            <a:extLst>
              <a:ext uri="{FF2B5EF4-FFF2-40B4-BE49-F238E27FC236}">
                <a16:creationId xmlns:a16="http://schemas.microsoft.com/office/drawing/2014/main" id="{4BFF5BD4-CA2A-F081-BE6C-7F5B81FA7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2138" y="1241398"/>
            <a:ext cx="2485056" cy="1771263"/>
          </a:xfrm>
          <a:prstGeom prst="rect">
            <a:avLst/>
          </a:prstGeom>
        </p:spPr>
      </p:pic>
      <p:pic>
        <p:nvPicPr>
          <p:cNvPr id="31" name="Graphic 30" descr="Bullseye with solid fill">
            <a:extLst>
              <a:ext uri="{FF2B5EF4-FFF2-40B4-BE49-F238E27FC236}">
                <a16:creationId xmlns:a16="http://schemas.microsoft.com/office/drawing/2014/main" id="{2E59FF75-EB76-FEC8-2AAE-F1AC004D89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65066" y="1328942"/>
            <a:ext cx="1596177" cy="1596177"/>
          </a:xfrm>
          <a:prstGeom prst="rect">
            <a:avLst/>
          </a:prstGeom>
        </p:spPr>
      </p:pic>
      <p:pic>
        <p:nvPicPr>
          <p:cNvPr id="33" name="Graphic 32" descr="Single gear with solid fill">
            <a:extLst>
              <a:ext uri="{FF2B5EF4-FFF2-40B4-BE49-F238E27FC236}">
                <a16:creationId xmlns:a16="http://schemas.microsoft.com/office/drawing/2014/main" id="{599484A7-5C16-00DE-4D12-0E3D418B88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380" y="3811596"/>
            <a:ext cx="433628" cy="4336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25DE7A6-7ADA-2121-C3A3-09CC4379D564}"/>
              </a:ext>
            </a:extLst>
          </p:cNvPr>
          <p:cNvSpPr txBox="1"/>
          <p:nvPr/>
        </p:nvSpPr>
        <p:spPr>
          <a:xfrm>
            <a:off x="814519" y="3798351"/>
            <a:ext cx="3351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n_estimators</a:t>
            </a:r>
            <a:r>
              <a:rPr lang="en-IN" dirty="0"/>
              <a:t>: [50, 100, 200]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032B2CC-C69E-753D-CF42-659D8223B0FF}"/>
              </a:ext>
            </a:extLst>
          </p:cNvPr>
          <p:cNvSpPr txBox="1"/>
          <p:nvPr/>
        </p:nvSpPr>
        <p:spPr>
          <a:xfrm>
            <a:off x="762008" y="4267032"/>
            <a:ext cx="30644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max_depth</a:t>
            </a:r>
            <a:r>
              <a:rPr lang="en-IN" dirty="0"/>
              <a:t>: [None, 10, 20, 30]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398C1C-E3A6-DF1A-DD00-3DEC35C6185D}"/>
              </a:ext>
            </a:extLst>
          </p:cNvPr>
          <p:cNvSpPr txBox="1"/>
          <p:nvPr/>
        </p:nvSpPr>
        <p:spPr>
          <a:xfrm>
            <a:off x="762008" y="4757902"/>
            <a:ext cx="31341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min_samples_split</a:t>
            </a:r>
            <a:r>
              <a:rPr lang="en-IN" dirty="0"/>
              <a:t>: [2, 5, 10]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39B15F-7B48-3C76-CAF3-601779C4F4E0}"/>
              </a:ext>
            </a:extLst>
          </p:cNvPr>
          <p:cNvSpPr txBox="1"/>
          <p:nvPr/>
        </p:nvSpPr>
        <p:spPr>
          <a:xfrm>
            <a:off x="762008" y="5262304"/>
            <a:ext cx="30195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min_samples_leaf</a:t>
            </a:r>
            <a:r>
              <a:rPr lang="en-IN" dirty="0"/>
              <a:t>: [1, 2, 4]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97AF85-7CE8-A380-EAAA-79E02F8C3615}"/>
              </a:ext>
            </a:extLst>
          </p:cNvPr>
          <p:cNvSpPr txBox="1"/>
          <p:nvPr/>
        </p:nvSpPr>
        <p:spPr>
          <a:xfrm>
            <a:off x="762008" y="5759518"/>
            <a:ext cx="3577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max_features</a:t>
            </a:r>
            <a:r>
              <a:rPr lang="en-IN" dirty="0"/>
              <a:t>: [sqrt, log2, 1.0]</a:t>
            </a:r>
          </a:p>
        </p:txBody>
      </p:sp>
      <p:pic>
        <p:nvPicPr>
          <p:cNvPr id="44" name="Graphic 43" descr="Single gear with solid fill">
            <a:extLst>
              <a:ext uri="{FF2B5EF4-FFF2-40B4-BE49-F238E27FC236}">
                <a16:creationId xmlns:a16="http://schemas.microsoft.com/office/drawing/2014/main" id="{134D9899-01AE-88A3-B841-70726835BD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380" y="4289742"/>
            <a:ext cx="433628" cy="433628"/>
          </a:xfrm>
          <a:prstGeom prst="rect">
            <a:avLst/>
          </a:prstGeom>
        </p:spPr>
      </p:pic>
      <p:pic>
        <p:nvPicPr>
          <p:cNvPr id="45" name="Graphic 44" descr="Single gear with solid fill">
            <a:extLst>
              <a:ext uri="{FF2B5EF4-FFF2-40B4-BE49-F238E27FC236}">
                <a16:creationId xmlns:a16="http://schemas.microsoft.com/office/drawing/2014/main" id="{989A1E14-F775-7751-C729-5798F22064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380" y="4782166"/>
            <a:ext cx="433628" cy="433628"/>
          </a:xfrm>
          <a:prstGeom prst="rect">
            <a:avLst/>
          </a:prstGeom>
        </p:spPr>
      </p:pic>
      <p:pic>
        <p:nvPicPr>
          <p:cNvPr id="46" name="Graphic 45" descr="Single gear with solid fill">
            <a:extLst>
              <a:ext uri="{FF2B5EF4-FFF2-40B4-BE49-F238E27FC236}">
                <a16:creationId xmlns:a16="http://schemas.microsoft.com/office/drawing/2014/main" id="{75CD76BC-6091-5883-D9B7-99AE3D53D8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380" y="5274590"/>
            <a:ext cx="433628" cy="433628"/>
          </a:xfrm>
          <a:prstGeom prst="rect">
            <a:avLst/>
          </a:prstGeom>
        </p:spPr>
      </p:pic>
      <p:pic>
        <p:nvPicPr>
          <p:cNvPr id="47" name="Graphic 46" descr="Single gear with solid fill">
            <a:extLst>
              <a:ext uri="{FF2B5EF4-FFF2-40B4-BE49-F238E27FC236}">
                <a16:creationId xmlns:a16="http://schemas.microsoft.com/office/drawing/2014/main" id="{07AD0AB9-085E-C857-A072-0BF7D87695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380" y="5759518"/>
            <a:ext cx="433628" cy="433628"/>
          </a:xfrm>
          <a:prstGeom prst="rect">
            <a:avLst/>
          </a:prstGeom>
        </p:spPr>
      </p:pic>
      <p:pic>
        <p:nvPicPr>
          <p:cNvPr id="50" name="Graphic 49" descr="Programmer male with solid fill">
            <a:extLst>
              <a:ext uri="{FF2B5EF4-FFF2-40B4-BE49-F238E27FC236}">
                <a16:creationId xmlns:a16="http://schemas.microsoft.com/office/drawing/2014/main" id="{CDD24E9D-1FAE-DAF3-4DD5-660EBEC97C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0757" y="1084474"/>
            <a:ext cx="1975176" cy="197517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5BD7CD6-8807-47F4-036F-AD175070479B}"/>
              </a:ext>
            </a:extLst>
          </p:cNvPr>
          <p:cNvSpPr txBox="1"/>
          <p:nvPr/>
        </p:nvSpPr>
        <p:spPr>
          <a:xfrm>
            <a:off x="5803151" y="1669830"/>
            <a:ext cx="1511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/>
              <a:t>run.optimize</a:t>
            </a:r>
            <a:r>
              <a:rPr lang="en-IN" dirty="0"/>
              <a:t>()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42F67AC-1B22-8C1A-E9EA-25466B9B2F73}"/>
              </a:ext>
            </a:extLst>
          </p:cNvPr>
          <p:cNvSpPr txBox="1"/>
          <p:nvPr/>
        </p:nvSpPr>
        <p:spPr>
          <a:xfrm>
            <a:off x="996195" y="3153571"/>
            <a:ext cx="1844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Hyperparameters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8FAA98C-4361-9EF6-2AB2-A4BF370D9D14}"/>
              </a:ext>
            </a:extLst>
          </p:cNvPr>
          <p:cNvSpPr txBox="1"/>
          <p:nvPr/>
        </p:nvSpPr>
        <p:spPr>
          <a:xfrm>
            <a:off x="5377071" y="3159257"/>
            <a:ext cx="2363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Best Hyperparameters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F4F5095-F0F6-1CDB-DFE2-B0D36740C4FA}"/>
              </a:ext>
            </a:extLst>
          </p:cNvPr>
          <p:cNvSpPr txBox="1"/>
          <p:nvPr/>
        </p:nvSpPr>
        <p:spPr>
          <a:xfrm>
            <a:off x="10083831" y="3153571"/>
            <a:ext cx="758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Score</a:t>
            </a: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89F5E566-E0A3-E1A8-87C0-357AB6960542}"/>
              </a:ext>
            </a:extLst>
          </p:cNvPr>
          <p:cNvSpPr/>
          <p:nvPr/>
        </p:nvSpPr>
        <p:spPr>
          <a:xfrm>
            <a:off x="4015345" y="4655279"/>
            <a:ext cx="953145" cy="61664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EF98758A-16BB-D885-D011-B2584BC39CBD}"/>
              </a:ext>
            </a:extLst>
          </p:cNvPr>
          <p:cNvSpPr/>
          <p:nvPr/>
        </p:nvSpPr>
        <p:spPr>
          <a:xfrm>
            <a:off x="8044915" y="4644897"/>
            <a:ext cx="953145" cy="61664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FB9B506-5132-3D81-86E7-EAFCE9622D02}"/>
              </a:ext>
            </a:extLst>
          </p:cNvPr>
          <p:cNvSpPr txBox="1"/>
          <p:nvPr/>
        </p:nvSpPr>
        <p:spPr>
          <a:xfrm>
            <a:off x="5539611" y="3798351"/>
            <a:ext cx="2312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n_estimators</a:t>
            </a:r>
            <a:r>
              <a:rPr lang="en-IN" dirty="0"/>
              <a:t>: 200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6C409B0-D18E-530C-76E2-4D11C1EA49EE}"/>
              </a:ext>
            </a:extLst>
          </p:cNvPr>
          <p:cNvSpPr txBox="1"/>
          <p:nvPr/>
        </p:nvSpPr>
        <p:spPr>
          <a:xfrm>
            <a:off x="5487099" y="4267032"/>
            <a:ext cx="2261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max_depth</a:t>
            </a:r>
            <a:r>
              <a:rPr lang="en-IN" dirty="0"/>
              <a:t>: 20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7B12826-BD9D-382C-F4A5-C00B45674D06}"/>
              </a:ext>
            </a:extLst>
          </p:cNvPr>
          <p:cNvSpPr txBox="1"/>
          <p:nvPr/>
        </p:nvSpPr>
        <p:spPr>
          <a:xfrm>
            <a:off x="5487100" y="4757902"/>
            <a:ext cx="2312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min_samples_split</a:t>
            </a:r>
            <a:r>
              <a:rPr lang="en-IN" dirty="0"/>
              <a:t>: 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CDF9A34-143D-BF4D-17DA-CB1844B8E1E6}"/>
              </a:ext>
            </a:extLst>
          </p:cNvPr>
          <p:cNvSpPr txBox="1"/>
          <p:nvPr/>
        </p:nvSpPr>
        <p:spPr>
          <a:xfrm>
            <a:off x="5487100" y="5262304"/>
            <a:ext cx="2228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min_samples_leaf</a:t>
            </a:r>
            <a:r>
              <a:rPr lang="en-IN" dirty="0"/>
              <a:t>: 4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D3E7328-5D61-7ED7-1E53-69812714A6A5}"/>
              </a:ext>
            </a:extLst>
          </p:cNvPr>
          <p:cNvSpPr txBox="1"/>
          <p:nvPr/>
        </p:nvSpPr>
        <p:spPr>
          <a:xfrm>
            <a:off x="5487099" y="5759518"/>
            <a:ext cx="2228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max_features</a:t>
            </a:r>
            <a:r>
              <a:rPr lang="en-IN" dirty="0"/>
              <a:t>: 1.0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BE22DA6-B9AD-CF81-B472-1C895BAB7099}"/>
              </a:ext>
            </a:extLst>
          </p:cNvPr>
          <p:cNvSpPr txBox="1"/>
          <p:nvPr/>
        </p:nvSpPr>
        <p:spPr>
          <a:xfrm>
            <a:off x="9833815" y="3811596"/>
            <a:ext cx="15961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MAE: 2200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0CE58EA-5BF6-D2BB-E481-D73BBB0B3B9C}"/>
              </a:ext>
            </a:extLst>
          </p:cNvPr>
          <p:cNvSpPr txBox="1"/>
          <p:nvPr/>
        </p:nvSpPr>
        <p:spPr>
          <a:xfrm>
            <a:off x="9714152" y="4099468"/>
            <a:ext cx="1647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R2 Score: 0.97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BB041DBB-F891-B3A3-7380-799EFA079F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12659" y="4501394"/>
            <a:ext cx="2650961" cy="169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7186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25496B42-CC46-4183-B481-887CD3E8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758CE0-F916-4DCE-88D1-71430BE4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1CA2540-FD07-4286-91E4-8D0DE4E50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C53A3A-B069-4A3A-9DA2-352F52D6E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762" y="1227279"/>
            <a:ext cx="4328819" cy="25092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Thank You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14924F5-CDC2-4DFA-82F3-4843ADD67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95" t="89389" r="26987" b="24"/>
          <a:stretch/>
        </p:blipFill>
        <p:spPr>
          <a:xfrm flipH="1">
            <a:off x="0" y="-1"/>
            <a:ext cx="2596444" cy="8727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D59812-6820-446C-B994-0D059C97D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27" t="72411" b="13751"/>
          <a:stretch/>
        </p:blipFill>
        <p:spPr>
          <a:xfrm>
            <a:off x="10473994" y="5564567"/>
            <a:ext cx="1341545" cy="1293433"/>
          </a:xfrm>
          <a:custGeom>
            <a:avLst/>
            <a:gdLst>
              <a:gd name="connsiteX0" fmla="*/ 0 w 1341545"/>
              <a:gd name="connsiteY0" fmla="*/ 0 h 1293433"/>
              <a:gd name="connsiteX1" fmla="*/ 1341545 w 1341545"/>
              <a:gd name="connsiteY1" fmla="*/ 0 h 1293433"/>
              <a:gd name="connsiteX2" fmla="*/ 1341545 w 1341545"/>
              <a:gd name="connsiteY2" fmla="*/ 1293433 h 1293433"/>
              <a:gd name="connsiteX3" fmla="*/ 150847 w 1341545"/>
              <a:gd name="connsiteY3" fmla="*/ 1293433 h 1293433"/>
              <a:gd name="connsiteX4" fmla="*/ 66240 w 1341545"/>
              <a:gd name="connsiteY4" fmla="*/ 1183451 h 1293433"/>
              <a:gd name="connsiteX5" fmla="*/ 0 w 1341545"/>
              <a:gd name="connsiteY5" fmla="*/ 1061841 h 1293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545" h="1293433">
                <a:moveTo>
                  <a:pt x="0" y="0"/>
                </a:moveTo>
                <a:lnTo>
                  <a:pt x="1341545" y="0"/>
                </a:lnTo>
                <a:lnTo>
                  <a:pt x="1341545" y="1293433"/>
                </a:lnTo>
                <a:lnTo>
                  <a:pt x="150847" y="1293433"/>
                </a:lnTo>
                <a:lnTo>
                  <a:pt x="66240" y="1183451"/>
                </a:lnTo>
                <a:lnTo>
                  <a:pt x="0" y="1061841"/>
                </a:lnTo>
                <a:close/>
              </a:path>
            </a:pathLst>
          </a:custGeom>
        </p:spPr>
      </p:pic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47CE1B67-BFF6-26A7-43E3-D1CE1A6391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0459" y="948266"/>
            <a:ext cx="4743406" cy="47434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844ED7C-1917-40D8-8B42-1B1C27BC5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3" t="43915" r="1" b="18252"/>
          <a:stretch/>
        </p:blipFill>
        <p:spPr>
          <a:xfrm flipH="1">
            <a:off x="0" y="3142319"/>
            <a:ext cx="4605339" cy="371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207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9E4AD-3738-E1D9-EB81-D8B7C6975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99DA99D-E6E6-EF2C-08E5-56954ABF7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grayscl/>
          </a:blip>
          <a:srcRect b="3544"/>
          <a:stretch/>
        </p:blipFill>
        <p:spPr>
          <a:xfrm>
            <a:off x="0" y="4851296"/>
            <a:ext cx="12192000" cy="200670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D768B9-AD3B-4E93-C1DB-D34455DA31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l="-1" t="47252" r="580"/>
          <a:stretch/>
        </p:blipFill>
        <p:spPr>
          <a:xfrm>
            <a:off x="0" y="3316637"/>
            <a:ext cx="12192000" cy="15346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6476ACD-D8BD-8FB8-A219-E371317F9541}"/>
              </a:ext>
            </a:extLst>
          </p:cNvPr>
          <p:cNvSpPr txBox="1"/>
          <p:nvPr/>
        </p:nvSpPr>
        <p:spPr>
          <a:xfrm>
            <a:off x="1828434" y="14625"/>
            <a:ext cx="8550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solidFill>
                  <a:schemeClr val="bg1"/>
                </a:solidFill>
                <a:latin typeface="Algerian" panose="04020705040A02060702" pitchFamily="82" charset="0"/>
              </a:rPr>
              <a:t>Humber College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1276DA2-33FD-F078-98AD-ACC6245199A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alphaModFix amt="5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7209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495" y="31695"/>
            <a:ext cx="2148542" cy="998464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7BB771-4439-1FCF-6459-75A8DAE8A21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</a:blip>
          <a:srcRect t="14688" b="-3208"/>
          <a:stretch/>
        </p:blipFill>
        <p:spPr>
          <a:xfrm>
            <a:off x="0" y="0"/>
            <a:ext cx="12192000" cy="348711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61CCF40-50A6-A013-61F7-4CC8C2FF9073}"/>
              </a:ext>
            </a:extLst>
          </p:cNvPr>
          <p:cNvSpPr/>
          <p:nvPr/>
        </p:nvSpPr>
        <p:spPr>
          <a:xfrm>
            <a:off x="0" y="-14624"/>
            <a:ext cx="12192000" cy="6857999"/>
          </a:xfrm>
          <a:prstGeom prst="rect">
            <a:avLst/>
          </a:prstGeom>
          <a:solidFill>
            <a:schemeClr val="tx2">
              <a:lumMod val="7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36D4AC-2B0D-9F33-53F0-0DF7003772F8}"/>
              </a:ext>
            </a:extLst>
          </p:cNvPr>
          <p:cNvSpPr txBox="1"/>
          <p:nvPr/>
        </p:nvSpPr>
        <p:spPr>
          <a:xfrm>
            <a:off x="1980834" y="180027"/>
            <a:ext cx="8550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>
                <a:solidFill>
                  <a:schemeClr val="bg1"/>
                </a:solidFill>
                <a:latin typeface="Algerian" panose="04020705040A02060702" pitchFamily="82" charset="0"/>
              </a:rPr>
              <a:t>Humber College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90FFEC-E0DA-66F4-E42F-9AA67919E773}"/>
              </a:ext>
            </a:extLst>
          </p:cNvPr>
          <p:cNvSpPr txBox="1"/>
          <p:nvPr/>
        </p:nvSpPr>
        <p:spPr>
          <a:xfrm>
            <a:off x="1259090" y="3525802"/>
            <a:ext cx="96893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b="1" dirty="0">
                <a:solidFill>
                  <a:schemeClr val="bg1"/>
                </a:solidFill>
                <a:latin typeface="Algerian" panose="04020705040A02060702" pitchFamily="82" charset="0"/>
              </a:rPr>
              <a:t>Flight Price Prediction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9206E5D-289A-6C8E-AE35-46905E21A58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alphaModFix amt="5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7209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532" y="104893"/>
            <a:ext cx="2148542" cy="99846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5EF1AAF-E495-C418-7565-6D018AF12BFE}"/>
              </a:ext>
            </a:extLst>
          </p:cNvPr>
          <p:cNvSpPr txBox="1"/>
          <p:nvPr/>
        </p:nvSpPr>
        <p:spPr>
          <a:xfrm>
            <a:off x="287469" y="5371346"/>
            <a:ext cx="2375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Guided By:</a:t>
            </a:r>
          </a:p>
          <a:p>
            <a:r>
              <a:rPr lang="en-IN" sz="1600" b="1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Dr Ibrahim Tamim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7C1A23-6461-E22B-90CB-07956D5DCF44}"/>
              </a:ext>
            </a:extLst>
          </p:cNvPr>
          <p:cNvSpPr txBox="1"/>
          <p:nvPr/>
        </p:nvSpPr>
        <p:spPr>
          <a:xfrm>
            <a:off x="10276164" y="5470957"/>
            <a:ext cx="2375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Presented by:</a:t>
            </a:r>
          </a:p>
          <a:p>
            <a:r>
              <a:rPr lang="en-IN" sz="1600" b="1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Nevin Toms</a:t>
            </a:r>
          </a:p>
        </p:txBody>
      </p:sp>
    </p:spTree>
    <p:extLst>
      <p:ext uri="{BB962C8B-B14F-4D97-AF65-F5344CB8AC3E}">
        <p14:creationId xmlns:p14="http://schemas.microsoft.com/office/powerpoint/2010/main" val="32493300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>
        <p15:prstTrans prst="curtains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0AC2C552-0A81-0E27-FD33-F2FCE608A873}"/>
              </a:ext>
            </a:extLst>
          </p:cNvPr>
          <p:cNvSpPr/>
          <p:nvPr/>
        </p:nvSpPr>
        <p:spPr>
          <a:xfrm>
            <a:off x="-3379704" y="1669828"/>
            <a:ext cx="3246539" cy="5127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Understanding the Problem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CA57F34-18CF-36C4-2EA2-9C33E1458731}"/>
              </a:ext>
            </a:extLst>
          </p:cNvPr>
          <p:cNvSpPr/>
          <p:nvPr/>
        </p:nvSpPr>
        <p:spPr>
          <a:xfrm>
            <a:off x="-4737989" y="2397040"/>
            <a:ext cx="3246539" cy="512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Methodology Block Diagram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03FCD5E-EBFC-9256-834F-D6588DC80425}"/>
              </a:ext>
            </a:extLst>
          </p:cNvPr>
          <p:cNvSpPr/>
          <p:nvPr/>
        </p:nvSpPr>
        <p:spPr>
          <a:xfrm>
            <a:off x="-6251382" y="3142323"/>
            <a:ext cx="3246539" cy="5127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About Dataset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4390549-7810-A107-4443-F5C6432EF242}"/>
              </a:ext>
            </a:extLst>
          </p:cNvPr>
          <p:cNvSpPr/>
          <p:nvPr/>
        </p:nvSpPr>
        <p:spPr>
          <a:xfrm>
            <a:off x="-7874651" y="3853353"/>
            <a:ext cx="3246539" cy="51271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Exploratory Data Analysis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C9C5BDF-D697-D106-EE68-AE205C38329D}"/>
              </a:ext>
            </a:extLst>
          </p:cNvPr>
          <p:cNvSpPr/>
          <p:nvPr/>
        </p:nvSpPr>
        <p:spPr>
          <a:xfrm>
            <a:off x="-9497921" y="4582383"/>
            <a:ext cx="3246539" cy="5127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541E399-39CF-9437-0BA4-46CD974A9BCE}"/>
              </a:ext>
            </a:extLst>
          </p:cNvPr>
          <p:cNvSpPr/>
          <p:nvPr/>
        </p:nvSpPr>
        <p:spPr>
          <a:xfrm>
            <a:off x="-11011314" y="5307302"/>
            <a:ext cx="3246539" cy="51271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Model Comparison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8CEE83-CDCB-D12A-BB42-9CAF6BBD6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" y="-1731"/>
            <a:ext cx="12211490" cy="68569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79098B-291B-3CC4-9288-D90793E9A9AD}"/>
              </a:ext>
            </a:extLst>
          </p:cNvPr>
          <p:cNvSpPr txBox="1"/>
          <p:nvPr/>
        </p:nvSpPr>
        <p:spPr>
          <a:xfrm>
            <a:off x="302004" y="49880"/>
            <a:ext cx="36505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>
                <a:solidFill>
                  <a:schemeClr val="bg1"/>
                </a:solidFill>
                <a:latin typeface="Aptos Black" panose="020F0502020204030204" pitchFamily="34" charset="0"/>
              </a:rPr>
              <a:t>Agenda</a:t>
            </a:r>
          </a:p>
        </p:txBody>
      </p:sp>
      <p:sp>
        <p:nvSpPr>
          <p:cNvPr id="40" name="Flowchart: Decision 39">
            <a:extLst>
              <a:ext uri="{FF2B5EF4-FFF2-40B4-BE49-F238E27FC236}">
                <a16:creationId xmlns:a16="http://schemas.microsoft.com/office/drawing/2014/main" id="{C8B23AD0-61FF-4F7D-08CF-BA06E8F1C5E4}"/>
              </a:ext>
            </a:extLst>
          </p:cNvPr>
          <p:cNvSpPr/>
          <p:nvPr/>
        </p:nvSpPr>
        <p:spPr>
          <a:xfrm>
            <a:off x="-3840294" y="1669829"/>
            <a:ext cx="570466" cy="558918"/>
          </a:xfrm>
          <a:prstGeom prst="flowChartDecisi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  <p:sp>
        <p:nvSpPr>
          <p:cNvPr id="50" name="Flowchart: Decision 49">
            <a:extLst>
              <a:ext uri="{FF2B5EF4-FFF2-40B4-BE49-F238E27FC236}">
                <a16:creationId xmlns:a16="http://schemas.microsoft.com/office/drawing/2014/main" id="{73C877A3-178A-5642-3207-430DF1B4CB8D}"/>
              </a:ext>
            </a:extLst>
          </p:cNvPr>
          <p:cNvSpPr/>
          <p:nvPr/>
        </p:nvSpPr>
        <p:spPr>
          <a:xfrm>
            <a:off x="-5198578" y="2368908"/>
            <a:ext cx="570466" cy="558918"/>
          </a:xfrm>
          <a:prstGeom prst="flowChartDecisi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2</a:t>
            </a:r>
          </a:p>
        </p:txBody>
      </p:sp>
      <p:sp>
        <p:nvSpPr>
          <p:cNvPr id="52" name="Flowchart: Decision 51">
            <a:extLst>
              <a:ext uri="{FF2B5EF4-FFF2-40B4-BE49-F238E27FC236}">
                <a16:creationId xmlns:a16="http://schemas.microsoft.com/office/drawing/2014/main" id="{9660DA2A-1789-8141-F497-4D3A58117709}"/>
              </a:ext>
            </a:extLst>
          </p:cNvPr>
          <p:cNvSpPr/>
          <p:nvPr/>
        </p:nvSpPr>
        <p:spPr>
          <a:xfrm>
            <a:off x="-6711972" y="3142324"/>
            <a:ext cx="570466" cy="558918"/>
          </a:xfrm>
          <a:prstGeom prst="flowChartDecis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3</a:t>
            </a:r>
          </a:p>
        </p:txBody>
      </p:sp>
      <p:sp>
        <p:nvSpPr>
          <p:cNvPr id="54" name="Flowchart: Decision 53">
            <a:extLst>
              <a:ext uri="{FF2B5EF4-FFF2-40B4-BE49-F238E27FC236}">
                <a16:creationId xmlns:a16="http://schemas.microsoft.com/office/drawing/2014/main" id="{6857E3FE-C7E3-D81A-D8DF-C4458412A78A}"/>
              </a:ext>
            </a:extLst>
          </p:cNvPr>
          <p:cNvSpPr/>
          <p:nvPr/>
        </p:nvSpPr>
        <p:spPr>
          <a:xfrm>
            <a:off x="-8335242" y="3905101"/>
            <a:ext cx="570466" cy="558918"/>
          </a:xfrm>
          <a:prstGeom prst="flowChartDecisi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4</a:t>
            </a:r>
          </a:p>
        </p:txBody>
      </p:sp>
      <p:sp>
        <p:nvSpPr>
          <p:cNvPr id="56" name="Flowchart: Decision 55">
            <a:extLst>
              <a:ext uri="{FF2B5EF4-FFF2-40B4-BE49-F238E27FC236}">
                <a16:creationId xmlns:a16="http://schemas.microsoft.com/office/drawing/2014/main" id="{CB9CB102-8FC4-E82A-8222-7C8040582FC0}"/>
              </a:ext>
            </a:extLst>
          </p:cNvPr>
          <p:cNvSpPr/>
          <p:nvPr/>
        </p:nvSpPr>
        <p:spPr>
          <a:xfrm>
            <a:off x="-9958510" y="4591740"/>
            <a:ext cx="570466" cy="558918"/>
          </a:xfrm>
          <a:prstGeom prst="flowChartDecis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5</a:t>
            </a:r>
          </a:p>
        </p:txBody>
      </p:sp>
      <p:sp>
        <p:nvSpPr>
          <p:cNvPr id="58" name="Flowchart: Decision 57">
            <a:extLst>
              <a:ext uri="{FF2B5EF4-FFF2-40B4-BE49-F238E27FC236}">
                <a16:creationId xmlns:a16="http://schemas.microsoft.com/office/drawing/2014/main" id="{B46E44CD-D4BB-D0FB-72D0-A475B0219646}"/>
              </a:ext>
            </a:extLst>
          </p:cNvPr>
          <p:cNvSpPr/>
          <p:nvPr/>
        </p:nvSpPr>
        <p:spPr>
          <a:xfrm>
            <a:off x="-11471904" y="5307303"/>
            <a:ext cx="570466" cy="558918"/>
          </a:xfrm>
          <a:prstGeom prst="flowChartDecision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6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A85C9A-FC6F-83CD-2461-34B77388F3FF}"/>
              </a:ext>
            </a:extLst>
          </p:cNvPr>
          <p:cNvSpPr/>
          <p:nvPr/>
        </p:nvSpPr>
        <p:spPr>
          <a:xfrm>
            <a:off x="-12744460" y="5986017"/>
            <a:ext cx="3246539" cy="5127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Hyperparameter Optimization</a:t>
            </a:r>
          </a:p>
        </p:txBody>
      </p:sp>
      <p:sp>
        <p:nvSpPr>
          <p:cNvPr id="3" name="Flowchart: Decision 2">
            <a:extLst>
              <a:ext uri="{FF2B5EF4-FFF2-40B4-BE49-F238E27FC236}">
                <a16:creationId xmlns:a16="http://schemas.microsoft.com/office/drawing/2014/main" id="{CE86AC42-1526-9C0E-9B38-E4A85786804F}"/>
              </a:ext>
            </a:extLst>
          </p:cNvPr>
          <p:cNvSpPr/>
          <p:nvPr/>
        </p:nvSpPr>
        <p:spPr>
          <a:xfrm>
            <a:off x="-13205050" y="5986018"/>
            <a:ext cx="570466" cy="558918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189674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0AC2C552-0A81-0E27-FD33-F2FCE608A873}"/>
              </a:ext>
            </a:extLst>
          </p:cNvPr>
          <p:cNvSpPr/>
          <p:nvPr/>
        </p:nvSpPr>
        <p:spPr>
          <a:xfrm>
            <a:off x="937690" y="1669828"/>
            <a:ext cx="3246539" cy="5127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Understanding the Problem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CA57F34-18CF-36C4-2EA2-9C33E1458731}"/>
              </a:ext>
            </a:extLst>
          </p:cNvPr>
          <p:cNvSpPr/>
          <p:nvPr/>
        </p:nvSpPr>
        <p:spPr>
          <a:xfrm>
            <a:off x="937689" y="2397040"/>
            <a:ext cx="3246539" cy="5127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Methodology Block Diagram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03FCD5E-EBFC-9256-834F-D6588DC80425}"/>
              </a:ext>
            </a:extLst>
          </p:cNvPr>
          <p:cNvSpPr/>
          <p:nvPr/>
        </p:nvSpPr>
        <p:spPr>
          <a:xfrm>
            <a:off x="937690" y="3096119"/>
            <a:ext cx="3246539" cy="5127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About Dataset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4390549-7810-A107-4443-F5C6432EF242}"/>
              </a:ext>
            </a:extLst>
          </p:cNvPr>
          <p:cNvSpPr/>
          <p:nvPr/>
        </p:nvSpPr>
        <p:spPr>
          <a:xfrm>
            <a:off x="937690" y="3807149"/>
            <a:ext cx="3246539" cy="51271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Exploratory Data Analysis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C9C5BDF-D697-D106-EE68-AE205C38329D}"/>
              </a:ext>
            </a:extLst>
          </p:cNvPr>
          <p:cNvSpPr/>
          <p:nvPr/>
        </p:nvSpPr>
        <p:spPr>
          <a:xfrm>
            <a:off x="937689" y="4536179"/>
            <a:ext cx="3246539" cy="5127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541E399-39CF-9437-0BA4-46CD974A9BCE}"/>
              </a:ext>
            </a:extLst>
          </p:cNvPr>
          <p:cNvSpPr/>
          <p:nvPr/>
        </p:nvSpPr>
        <p:spPr>
          <a:xfrm>
            <a:off x="937689" y="5261098"/>
            <a:ext cx="3246539" cy="51271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Model Comparison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8CEE83-CDCB-D12A-BB42-9CAF6BBD6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369" y="0"/>
            <a:ext cx="12211490" cy="68569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79098B-291B-3CC4-9288-D90793E9A9AD}"/>
              </a:ext>
            </a:extLst>
          </p:cNvPr>
          <p:cNvSpPr txBox="1"/>
          <p:nvPr/>
        </p:nvSpPr>
        <p:spPr>
          <a:xfrm>
            <a:off x="302004" y="49880"/>
            <a:ext cx="36505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>
                <a:latin typeface="Aptos Black" panose="020F0502020204030204" pitchFamily="34" charset="0"/>
              </a:rPr>
              <a:t>Agenda</a:t>
            </a:r>
          </a:p>
        </p:txBody>
      </p:sp>
      <p:sp>
        <p:nvSpPr>
          <p:cNvPr id="40" name="Flowchart: Decision 39">
            <a:extLst>
              <a:ext uri="{FF2B5EF4-FFF2-40B4-BE49-F238E27FC236}">
                <a16:creationId xmlns:a16="http://schemas.microsoft.com/office/drawing/2014/main" id="{C8B23AD0-61FF-4F7D-08CF-BA06E8F1C5E4}"/>
              </a:ext>
            </a:extLst>
          </p:cNvPr>
          <p:cNvSpPr/>
          <p:nvPr/>
        </p:nvSpPr>
        <p:spPr>
          <a:xfrm>
            <a:off x="477100" y="1669829"/>
            <a:ext cx="570466" cy="558918"/>
          </a:xfrm>
          <a:prstGeom prst="flowChartDecisi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  <p:sp>
        <p:nvSpPr>
          <p:cNvPr id="50" name="Flowchart: Decision 49">
            <a:extLst>
              <a:ext uri="{FF2B5EF4-FFF2-40B4-BE49-F238E27FC236}">
                <a16:creationId xmlns:a16="http://schemas.microsoft.com/office/drawing/2014/main" id="{73C877A3-178A-5642-3207-430DF1B4CB8D}"/>
              </a:ext>
            </a:extLst>
          </p:cNvPr>
          <p:cNvSpPr/>
          <p:nvPr/>
        </p:nvSpPr>
        <p:spPr>
          <a:xfrm>
            <a:off x="477100" y="2368908"/>
            <a:ext cx="570466" cy="558918"/>
          </a:xfrm>
          <a:prstGeom prst="flowChartDecisi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2</a:t>
            </a:r>
          </a:p>
        </p:txBody>
      </p:sp>
      <p:sp>
        <p:nvSpPr>
          <p:cNvPr id="52" name="Flowchart: Decision 51">
            <a:extLst>
              <a:ext uri="{FF2B5EF4-FFF2-40B4-BE49-F238E27FC236}">
                <a16:creationId xmlns:a16="http://schemas.microsoft.com/office/drawing/2014/main" id="{9660DA2A-1789-8141-F497-4D3A58117709}"/>
              </a:ext>
            </a:extLst>
          </p:cNvPr>
          <p:cNvSpPr/>
          <p:nvPr/>
        </p:nvSpPr>
        <p:spPr>
          <a:xfrm>
            <a:off x="477100" y="3096120"/>
            <a:ext cx="570466" cy="558918"/>
          </a:xfrm>
          <a:prstGeom prst="flowChartDecisio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3</a:t>
            </a:r>
          </a:p>
        </p:txBody>
      </p:sp>
      <p:sp>
        <p:nvSpPr>
          <p:cNvPr id="54" name="Flowchart: Decision 53">
            <a:extLst>
              <a:ext uri="{FF2B5EF4-FFF2-40B4-BE49-F238E27FC236}">
                <a16:creationId xmlns:a16="http://schemas.microsoft.com/office/drawing/2014/main" id="{6857E3FE-C7E3-D81A-D8DF-C4458412A78A}"/>
              </a:ext>
            </a:extLst>
          </p:cNvPr>
          <p:cNvSpPr/>
          <p:nvPr/>
        </p:nvSpPr>
        <p:spPr>
          <a:xfrm>
            <a:off x="477099" y="3811260"/>
            <a:ext cx="570466" cy="558918"/>
          </a:xfrm>
          <a:prstGeom prst="flowChartDecisi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4</a:t>
            </a:r>
          </a:p>
        </p:txBody>
      </p:sp>
      <p:sp>
        <p:nvSpPr>
          <p:cNvPr id="56" name="Flowchart: Decision 55">
            <a:extLst>
              <a:ext uri="{FF2B5EF4-FFF2-40B4-BE49-F238E27FC236}">
                <a16:creationId xmlns:a16="http://schemas.microsoft.com/office/drawing/2014/main" id="{CB9CB102-8FC4-E82A-8222-7C8040582FC0}"/>
              </a:ext>
            </a:extLst>
          </p:cNvPr>
          <p:cNvSpPr/>
          <p:nvPr/>
        </p:nvSpPr>
        <p:spPr>
          <a:xfrm>
            <a:off x="477100" y="4545536"/>
            <a:ext cx="570466" cy="558918"/>
          </a:xfrm>
          <a:prstGeom prst="flowChartDecision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5</a:t>
            </a:r>
          </a:p>
        </p:txBody>
      </p:sp>
      <p:sp>
        <p:nvSpPr>
          <p:cNvPr id="58" name="Flowchart: Decision 57">
            <a:extLst>
              <a:ext uri="{FF2B5EF4-FFF2-40B4-BE49-F238E27FC236}">
                <a16:creationId xmlns:a16="http://schemas.microsoft.com/office/drawing/2014/main" id="{B46E44CD-D4BB-D0FB-72D0-A475B0219646}"/>
              </a:ext>
            </a:extLst>
          </p:cNvPr>
          <p:cNvSpPr/>
          <p:nvPr/>
        </p:nvSpPr>
        <p:spPr>
          <a:xfrm>
            <a:off x="477099" y="5261099"/>
            <a:ext cx="570466" cy="558918"/>
          </a:xfrm>
          <a:prstGeom prst="flowChartDecision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6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EF4E44-331F-156E-92DF-CE0384A32127}"/>
              </a:ext>
            </a:extLst>
          </p:cNvPr>
          <p:cNvSpPr/>
          <p:nvPr/>
        </p:nvSpPr>
        <p:spPr>
          <a:xfrm>
            <a:off x="937689" y="5986017"/>
            <a:ext cx="3246539" cy="5127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Hyperparameter Optimization</a:t>
            </a:r>
          </a:p>
        </p:txBody>
      </p:sp>
      <p:sp>
        <p:nvSpPr>
          <p:cNvPr id="3" name="Flowchart: Decision 2">
            <a:extLst>
              <a:ext uri="{FF2B5EF4-FFF2-40B4-BE49-F238E27FC236}">
                <a16:creationId xmlns:a16="http://schemas.microsoft.com/office/drawing/2014/main" id="{C4FA256B-9A67-59A3-98BD-8C246C979CD9}"/>
              </a:ext>
            </a:extLst>
          </p:cNvPr>
          <p:cNvSpPr/>
          <p:nvPr/>
        </p:nvSpPr>
        <p:spPr>
          <a:xfrm>
            <a:off x="477099" y="5986018"/>
            <a:ext cx="570466" cy="558918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152684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49E1B-6F9E-6046-BADC-E8F005A21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803" y="-24489"/>
            <a:ext cx="10515600" cy="1325563"/>
          </a:xfrm>
        </p:spPr>
        <p:txBody>
          <a:bodyPr>
            <a:norm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Problem Statement</a:t>
            </a:r>
          </a:p>
        </p:txBody>
      </p:sp>
      <p:pic>
        <p:nvPicPr>
          <p:cNvPr id="30" name="Picture 29" descr="A screen shot of a phone&#10;&#10;Description automatically generated">
            <a:extLst>
              <a:ext uri="{FF2B5EF4-FFF2-40B4-BE49-F238E27FC236}">
                <a16:creationId xmlns:a16="http://schemas.microsoft.com/office/drawing/2014/main" id="{82823A23-97A2-2590-2A90-5AABF5971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548" y="2258725"/>
            <a:ext cx="1913215" cy="32112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38" name="Picture 37" descr="A screen shot of a phone&#10;&#10;Description automatically generated">
            <a:extLst>
              <a:ext uri="{FF2B5EF4-FFF2-40B4-BE49-F238E27FC236}">
                <a16:creationId xmlns:a16="http://schemas.microsoft.com/office/drawing/2014/main" id="{324B4582-610A-35B8-2032-35243B1A59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846" y="2258725"/>
            <a:ext cx="1917606" cy="32112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32" name="Picture 31" descr="A screen shot of a phone&#10;&#10;Description automatically generated">
            <a:extLst>
              <a:ext uri="{FF2B5EF4-FFF2-40B4-BE49-F238E27FC236}">
                <a16:creationId xmlns:a16="http://schemas.microsoft.com/office/drawing/2014/main" id="{B70EFA7A-77D0-EFA7-E2EE-3DCBE30759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328" y="365125"/>
            <a:ext cx="3051344" cy="51048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56823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screen shot of a phone&#10;&#10;Description automatically generated">
            <a:extLst>
              <a:ext uri="{FF2B5EF4-FFF2-40B4-BE49-F238E27FC236}">
                <a16:creationId xmlns:a16="http://schemas.microsoft.com/office/drawing/2014/main" id="{B70EFA7A-77D0-EFA7-E2EE-3DCBE3075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846" y="2258725"/>
            <a:ext cx="1919463" cy="32112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38" name="Picture 37" descr="A screen shot of a phone&#10;&#10;Description automatically generated">
            <a:extLst>
              <a:ext uri="{FF2B5EF4-FFF2-40B4-BE49-F238E27FC236}">
                <a16:creationId xmlns:a16="http://schemas.microsoft.com/office/drawing/2014/main" id="{324B4582-610A-35B8-2032-35243B1A59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548" y="2258725"/>
            <a:ext cx="1917606" cy="32112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F49E1B-6F9E-6046-BADC-E8F005A21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803" y="-24489"/>
            <a:ext cx="10515600" cy="1325563"/>
          </a:xfrm>
        </p:spPr>
        <p:txBody>
          <a:bodyPr>
            <a:norm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Objective</a:t>
            </a:r>
          </a:p>
        </p:txBody>
      </p:sp>
      <p:pic>
        <p:nvPicPr>
          <p:cNvPr id="30" name="Picture 29" descr="A screen shot of a phone&#10;&#10;Description automatically generated">
            <a:extLst>
              <a:ext uri="{FF2B5EF4-FFF2-40B4-BE49-F238E27FC236}">
                <a16:creationId xmlns:a16="http://schemas.microsoft.com/office/drawing/2014/main" id="{82823A23-97A2-2590-2A90-5AABF59718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108" y="512201"/>
            <a:ext cx="2953784" cy="495772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09763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49E1B-6F9E-6046-BADC-E8F005A21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803" y="-24489"/>
            <a:ext cx="10515600" cy="1325563"/>
          </a:xfrm>
        </p:spPr>
        <p:txBody>
          <a:bodyPr>
            <a:normAutofit/>
          </a:bodyPr>
          <a:lstStyle/>
          <a:p>
            <a:r>
              <a:rPr lang="en-IN" sz="3200" b="1" dirty="0">
                <a:solidFill>
                  <a:schemeClr val="bg1"/>
                </a:solidFill>
              </a:rPr>
              <a:t>Business Value</a:t>
            </a:r>
          </a:p>
        </p:txBody>
      </p:sp>
      <p:pic>
        <p:nvPicPr>
          <p:cNvPr id="30" name="Picture 29" descr="A screen shot of a phone&#10;&#10;Description automatically generated">
            <a:extLst>
              <a:ext uri="{FF2B5EF4-FFF2-40B4-BE49-F238E27FC236}">
                <a16:creationId xmlns:a16="http://schemas.microsoft.com/office/drawing/2014/main" id="{82823A23-97A2-2590-2A90-5AABF5971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988" y="2262065"/>
            <a:ext cx="1913215" cy="32112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32" name="Picture 31" descr="A screen shot of a phone&#10;&#10;Description automatically generated">
            <a:extLst>
              <a:ext uri="{FF2B5EF4-FFF2-40B4-BE49-F238E27FC236}">
                <a16:creationId xmlns:a16="http://schemas.microsoft.com/office/drawing/2014/main" id="{B70EFA7A-77D0-EFA7-E2EE-3DCBE3075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548" y="2258725"/>
            <a:ext cx="1919463" cy="32112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38" name="Picture 37" descr="A screen shot of a phone&#10;&#10;Description automatically generated">
            <a:extLst>
              <a:ext uri="{FF2B5EF4-FFF2-40B4-BE49-F238E27FC236}">
                <a16:creationId xmlns:a16="http://schemas.microsoft.com/office/drawing/2014/main" id="{324B4582-610A-35B8-2032-35243B1A59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04" y="365126"/>
            <a:ext cx="3048391" cy="5104799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929972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89EB4-5B17-2620-AA93-731F38258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4" y="36829"/>
            <a:ext cx="7852011" cy="1325563"/>
          </a:xfrm>
        </p:spPr>
        <p:txBody>
          <a:bodyPr/>
          <a:lstStyle/>
          <a:p>
            <a:r>
              <a:rPr lang="en-IN" b="1" dirty="0">
                <a:latin typeface="Aptos Black" panose="020B0004020202020204" pitchFamily="34" charset="0"/>
              </a:rPr>
              <a:t>Methodology Block Diagram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7E953CDF-F121-4715-D63C-A6D9B2A649D3}"/>
              </a:ext>
            </a:extLst>
          </p:cNvPr>
          <p:cNvSpPr/>
          <p:nvPr/>
        </p:nvSpPr>
        <p:spPr>
          <a:xfrm>
            <a:off x="9543876" y="151907"/>
            <a:ext cx="2097248" cy="796954"/>
          </a:xfrm>
          <a:prstGeom prst="cloud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Kaggle</a:t>
            </a:r>
            <a:endParaRPr lang="en-IN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9C9196-1F6B-E711-FA4E-BEA89F90F665}"/>
              </a:ext>
            </a:extLst>
          </p:cNvPr>
          <p:cNvCxnSpPr>
            <a:cxnSpLocks/>
          </p:cNvCxnSpPr>
          <p:nvPr/>
        </p:nvCxnSpPr>
        <p:spPr>
          <a:xfrm>
            <a:off x="10651222" y="965639"/>
            <a:ext cx="0" cy="478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7D5A876-1DB0-439A-D9FF-04CD683FEBE9}"/>
              </a:ext>
            </a:extLst>
          </p:cNvPr>
          <p:cNvSpPr/>
          <p:nvPr/>
        </p:nvSpPr>
        <p:spPr>
          <a:xfrm>
            <a:off x="9766183" y="1473903"/>
            <a:ext cx="1770077" cy="457609"/>
          </a:xfrm>
          <a:prstGeom prst="roundRect">
            <a:avLst/>
          </a:prstGeom>
          <a:solidFill>
            <a:schemeClr val="accent2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Data Collection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0DE83D2-B3DC-9039-C04F-6680CFB9F34A}"/>
              </a:ext>
            </a:extLst>
          </p:cNvPr>
          <p:cNvSpPr/>
          <p:nvPr/>
        </p:nvSpPr>
        <p:spPr>
          <a:xfrm>
            <a:off x="7590289" y="2406911"/>
            <a:ext cx="4532851" cy="199450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9139EB-BEA5-E865-BF9D-05AE7C628B4F}"/>
              </a:ext>
            </a:extLst>
          </p:cNvPr>
          <p:cNvSpPr txBox="1"/>
          <p:nvPr/>
        </p:nvSpPr>
        <p:spPr>
          <a:xfrm>
            <a:off x="9195730" y="2430003"/>
            <a:ext cx="178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Data Cleaning</a:t>
            </a:r>
            <a:endParaRPr lang="en-IN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99467C0-A152-8CEB-FAC4-D88CC46EF467}"/>
              </a:ext>
            </a:extLst>
          </p:cNvPr>
          <p:cNvSpPr/>
          <p:nvPr/>
        </p:nvSpPr>
        <p:spPr>
          <a:xfrm>
            <a:off x="7845797" y="3225340"/>
            <a:ext cx="4051883" cy="33382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>
                <a:solidFill>
                  <a:schemeClr val="tx1"/>
                </a:solidFill>
              </a:rPr>
              <a:t>Check the dataset for null values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FD37933-21C6-93B4-DBB6-E8183D250C2D}"/>
              </a:ext>
            </a:extLst>
          </p:cNvPr>
          <p:cNvSpPr/>
          <p:nvPr/>
        </p:nvSpPr>
        <p:spPr>
          <a:xfrm>
            <a:off x="7845797" y="2784356"/>
            <a:ext cx="4051883" cy="33382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>
                <a:solidFill>
                  <a:schemeClr val="tx1"/>
                </a:solidFill>
              </a:rPr>
              <a:t>Combining economic and business class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C23B76A-B216-E19A-0DEB-ACC2FF64504E}"/>
              </a:ext>
            </a:extLst>
          </p:cNvPr>
          <p:cNvSpPr/>
          <p:nvPr/>
        </p:nvSpPr>
        <p:spPr>
          <a:xfrm>
            <a:off x="7845797" y="3673243"/>
            <a:ext cx="4051883" cy="51067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>
                <a:solidFill>
                  <a:schemeClr val="tx1"/>
                </a:solidFill>
              </a:rPr>
              <a:t>Dropping the columns having non-impacting information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479C9AE-4537-54C7-5774-C5B2FD181107}"/>
              </a:ext>
            </a:extLst>
          </p:cNvPr>
          <p:cNvSpPr/>
          <p:nvPr/>
        </p:nvSpPr>
        <p:spPr>
          <a:xfrm>
            <a:off x="7590289" y="4917097"/>
            <a:ext cx="4532851" cy="188474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E0B65B-36DD-201F-4ACC-D39F6F7C6E51}"/>
              </a:ext>
            </a:extLst>
          </p:cNvPr>
          <p:cNvSpPr txBox="1"/>
          <p:nvPr/>
        </p:nvSpPr>
        <p:spPr>
          <a:xfrm>
            <a:off x="8841296" y="4971516"/>
            <a:ext cx="2260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Feature Engineering</a:t>
            </a:r>
            <a:endParaRPr lang="en-IN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3A13A8B-FCFF-2B7A-8CDC-FC0736971C7D}"/>
              </a:ext>
            </a:extLst>
          </p:cNvPr>
          <p:cNvSpPr/>
          <p:nvPr/>
        </p:nvSpPr>
        <p:spPr>
          <a:xfrm>
            <a:off x="7655652" y="5802296"/>
            <a:ext cx="4402123" cy="36384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>
                <a:solidFill>
                  <a:schemeClr val="tx1"/>
                </a:solidFill>
              </a:rPr>
              <a:t>Extracting new features from the existing features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362E1DB-D1F7-75FA-84F3-A080F70100E7}"/>
              </a:ext>
            </a:extLst>
          </p:cNvPr>
          <p:cNvSpPr/>
          <p:nvPr/>
        </p:nvSpPr>
        <p:spPr>
          <a:xfrm>
            <a:off x="7655652" y="6280216"/>
            <a:ext cx="4402123" cy="36384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>
                <a:solidFill>
                  <a:schemeClr val="tx1"/>
                </a:solidFill>
              </a:rPr>
              <a:t>Binning to reduce the number of columns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D9C1139-F6A1-1F0A-806A-405272CD62BF}"/>
              </a:ext>
            </a:extLst>
          </p:cNvPr>
          <p:cNvSpPr/>
          <p:nvPr/>
        </p:nvSpPr>
        <p:spPr>
          <a:xfrm>
            <a:off x="2816780" y="4794632"/>
            <a:ext cx="4263356" cy="2015327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EB0B9F-8885-816F-4127-D92F7042B789}"/>
              </a:ext>
            </a:extLst>
          </p:cNvPr>
          <p:cNvSpPr txBox="1"/>
          <p:nvPr/>
        </p:nvSpPr>
        <p:spPr>
          <a:xfrm>
            <a:off x="3984591" y="4786850"/>
            <a:ext cx="2260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Data Preprocessing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8E09D3E-C389-30ED-48FC-C06D2B7C01FA}"/>
              </a:ext>
            </a:extLst>
          </p:cNvPr>
          <p:cNvSpPr/>
          <p:nvPr/>
        </p:nvSpPr>
        <p:spPr>
          <a:xfrm>
            <a:off x="2899970" y="5204601"/>
            <a:ext cx="4051883" cy="4511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Performing One Hot Encoding on Nominal Categorical Data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198FD93-498D-B8F7-AB15-3DB9E513B164}"/>
              </a:ext>
            </a:extLst>
          </p:cNvPr>
          <p:cNvSpPr/>
          <p:nvPr/>
        </p:nvSpPr>
        <p:spPr>
          <a:xfrm>
            <a:off x="2886687" y="5774510"/>
            <a:ext cx="4094169" cy="48766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>
                <a:solidFill>
                  <a:schemeClr val="tx1"/>
                </a:solidFill>
              </a:rPr>
              <a:t>Performing Label Encoding on Ordinal Categorical Data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314BEA5-8D73-9CEA-4762-8F8EFD232313}"/>
              </a:ext>
            </a:extLst>
          </p:cNvPr>
          <p:cNvSpPr/>
          <p:nvPr/>
        </p:nvSpPr>
        <p:spPr>
          <a:xfrm>
            <a:off x="2928973" y="6366488"/>
            <a:ext cx="4051883" cy="3032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>
                <a:solidFill>
                  <a:schemeClr val="tx1"/>
                </a:solidFill>
              </a:rPr>
              <a:t>Normalizing the features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0BD73B2-EE92-DBFC-40D3-5C6837A42EAC}"/>
              </a:ext>
            </a:extLst>
          </p:cNvPr>
          <p:cNvSpPr/>
          <p:nvPr/>
        </p:nvSpPr>
        <p:spPr>
          <a:xfrm>
            <a:off x="7655652" y="5356517"/>
            <a:ext cx="4402123" cy="34894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>
                <a:solidFill>
                  <a:schemeClr val="tx1"/>
                </a:solidFill>
              </a:rPr>
              <a:t>Converting the data type to the required format</a:t>
            </a: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355E96F-EF52-F107-103E-34DAACD40429}"/>
              </a:ext>
            </a:extLst>
          </p:cNvPr>
          <p:cNvSpPr/>
          <p:nvPr/>
        </p:nvSpPr>
        <p:spPr>
          <a:xfrm>
            <a:off x="74197" y="5156155"/>
            <a:ext cx="2361154" cy="1419403"/>
          </a:xfrm>
          <a:prstGeom prst="roundRect">
            <a:avLst/>
          </a:prstGeom>
          <a:solidFill>
            <a:schemeClr val="accent5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EFFF207-AA1F-5B3E-4FA1-BC6F3C95530A}"/>
              </a:ext>
            </a:extLst>
          </p:cNvPr>
          <p:cNvSpPr/>
          <p:nvPr/>
        </p:nvSpPr>
        <p:spPr>
          <a:xfrm>
            <a:off x="75584" y="2429345"/>
            <a:ext cx="2256545" cy="407564"/>
          </a:xfrm>
          <a:prstGeom prst="roundRect">
            <a:avLst/>
          </a:prstGeom>
          <a:solidFill>
            <a:schemeClr val="tx2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Best Model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73F82FA-7F2A-72D1-A84C-A88590156B2F}"/>
              </a:ext>
            </a:extLst>
          </p:cNvPr>
          <p:cNvSpPr/>
          <p:nvPr/>
        </p:nvSpPr>
        <p:spPr>
          <a:xfrm>
            <a:off x="75584" y="1351481"/>
            <a:ext cx="2256545" cy="511516"/>
          </a:xfrm>
          <a:prstGeom prst="roundRect">
            <a:avLst/>
          </a:prstGeom>
          <a:solidFill>
            <a:schemeClr val="accent6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Flight Ticket Price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B42CBE-88C2-3F93-E1CE-2A2B71DC9A82}"/>
              </a:ext>
            </a:extLst>
          </p:cNvPr>
          <p:cNvCxnSpPr>
            <a:cxnSpLocks/>
          </p:cNvCxnSpPr>
          <p:nvPr/>
        </p:nvCxnSpPr>
        <p:spPr>
          <a:xfrm>
            <a:off x="9971714" y="2125891"/>
            <a:ext cx="0" cy="281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7D64A30-DA12-BF0B-449D-0EDA60C96771}"/>
              </a:ext>
            </a:extLst>
          </p:cNvPr>
          <p:cNvCxnSpPr>
            <a:cxnSpLocks/>
          </p:cNvCxnSpPr>
          <p:nvPr/>
        </p:nvCxnSpPr>
        <p:spPr>
          <a:xfrm>
            <a:off x="10023446" y="4426586"/>
            <a:ext cx="0" cy="447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18B648D-72D1-5204-EB93-D2444131A0A6}"/>
              </a:ext>
            </a:extLst>
          </p:cNvPr>
          <p:cNvCxnSpPr>
            <a:cxnSpLocks/>
          </p:cNvCxnSpPr>
          <p:nvPr/>
        </p:nvCxnSpPr>
        <p:spPr>
          <a:xfrm flipH="1">
            <a:off x="8424993" y="2125891"/>
            <a:ext cx="154672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ABA8B5E-4BB5-D00D-4876-20BBC6229F8E}"/>
              </a:ext>
            </a:extLst>
          </p:cNvPr>
          <p:cNvCxnSpPr>
            <a:cxnSpLocks/>
            <a:endCxn id="67" idx="2"/>
          </p:cNvCxnSpPr>
          <p:nvPr/>
        </p:nvCxnSpPr>
        <p:spPr>
          <a:xfrm flipV="1">
            <a:off x="8424994" y="1921696"/>
            <a:ext cx="0" cy="2041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E3CA5B4-F26E-D49C-34C9-2AE18168FF25}"/>
              </a:ext>
            </a:extLst>
          </p:cNvPr>
          <p:cNvCxnSpPr>
            <a:cxnSpLocks/>
          </p:cNvCxnSpPr>
          <p:nvPr/>
        </p:nvCxnSpPr>
        <p:spPr>
          <a:xfrm flipH="1">
            <a:off x="7095165" y="5859469"/>
            <a:ext cx="4447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A5D03D6-8732-A160-17F3-0875799544E8}"/>
              </a:ext>
            </a:extLst>
          </p:cNvPr>
          <p:cNvCxnSpPr>
            <a:cxnSpLocks/>
          </p:cNvCxnSpPr>
          <p:nvPr/>
        </p:nvCxnSpPr>
        <p:spPr>
          <a:xfrm flipH="1">
            <a:off x="2400639" y="2633127"/>
            <a:ext cx="7786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27C7EC8-67C8-309B-39E3-EE34B7B898F4}"/>
              </a:ext>
            </a:extLst>
          </p:cNvPr>
          <p:cNvCxnSpPr>
            <a:cxnSpLocks/>
          </p:cNvCxnSpPr>
          <p:nvPr/>
        </p:nvCxnSpPr>
        <p:spPr>
          <a:xfrm flipV="1">
            <a:off x="1216405" y="4572001"/>
            <a:ext cx="0" cy="523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E369B44-C146-A7A4-57C2-E8A7105516BD}"/>
              </a:ext>
            </a:extLst>
          </p:cNvPr>
          <p:cNvCxnSpPr>
            <a:cxnSpLocks/>
          </p:cNvCxnSpPr>
          <p:nvPr/>
        </p:nvCxnSpPr>
        <p:spPr>
          <a:xfrm flipV="1">
            <a:off x="1216405" y="1921696"/>
            <a:ext cx="0" cy="432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594FD065-1D79-3534-C3BE-6B1B8E320098}"/>
              </a:ext>
            </a:extLst>
          </p:cNvPr>
          <p:cNvSpPr/>
          <p:nvPr/>
        </p:nvSpPr>
        <p:spPr>
          <a:xfrm>
            <a:off x="3262445" y="2000840"/>
            <a:ext cx="3363984" cy="132556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8A75B83-12B6-4AAA-C1A1-336BF59C56AD}"/>
              </a:ext>
            </a:extLst>
          </p:cNvPr>
          <p:cNvSpPr txBox="1"/>
          <p:nvPr/>
        </p:nvSpPr>
        <p:spPr>
          <a:xfrm>
            <a:off x="4338944" y="1980692"/>
            <a:ext cx="158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User Input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44ABEA4-8883-F9A7-EAFF-33CDB10AF797}"/>
              </a:ext>
            </a:extLst>
          </p:cNvPr>
          <p:cNvSpPr txBox="1"/>
          <p:nvPr/>
        </p:nvSpPr>
        <p:spPr>
          <a:xfrm>
            <a:off x="3361641" y="2400986"/>
            <a:ext cx="31464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600" dirty="0">
                <a:solidFill>
                  <a:schemeClr val="tx1"/>
                </a:solidFill>
              </a:rPr>
              <a:t>(Departure time, Arrival time, Source, Destination, Number of stops, Airline)</a:t>
            </a:r>
          </a:p>
          <a:p>
            <a:endParaRPr lang="en-IN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65F6ECC-5A74-89EF-B690-7B4D6AB531E9}"/>
              </a:ext>
            </a:extLst>
          </p:cNvPr>
          <p:cNvCxnSpPr>
            <a:cxnSpLocks/>
          </p:cNvCxnSpPr>
          <p:nvPr/>
        </p:nvCxnSpPr>
        <p:spPr>
          <a:xfrm flipH="1">
            <a:off x="2457974" y="5901413"/>
            <a:ext cx="3021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6B8971A-9838-44EC-4827-0793041802F4}"/>
              </a:ext>
            </a:extLst>
          </p:cNvPr>
          <p:cNvSpPr txBox="1"/>
          <p:nvPr/>
        </p:nvSpPr>
        <p:spPr>
          <a:xfrm>
            <a:off x="238428" y="5610664"/>
            <a:ext cx="2162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(MLR, LR, RR DT, RF, </a:t>
            </a:r>
            <a:r>
              <a:rPr lang="en-IN" sz="1600" dirty="0" err="1">
                <a:solidFill>
                  <a:schemeClr val="bg1"/>
                </a:solidFill>
              </a:rPr>
              <a:t>XGBoost</a:t>
            </a:r>
            <a:r>
              <a:rPr lang="en-IN" sz="1600" dirty="0">
                <a:solidFill>
                  <a:schemeClr val="bg1"/>
                </a:solidFill>
              </a:rPr>
              <a:t> , SVM, MLP)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C09C034-8AB2-97B4-B867-B2D044FD3536}"/>
              </a:ext>
            </a:extLst>
          </p:cNvPr>
          <p:cNvSpPr txBox="1"/>
          <p:nvPr/>
        </p:nvSpPr>
        <p:spPr>
          <a:xfrm>
            <a:off x="422556" y="5178869"/>
            <a:ext cx="2061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Model Training</a:t>
            </a:r>
          </a:p>
          <a:p>
            <a:endParaRPr lang="en-IN" dirty="0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4597A067-B592-37E5-4754-068213189A16}"/>
              </a:ext>
            </a:extLst>
          </p:cNvPr>
          <p:cNvSpPr/>
          <p:nvPr/>
        </p:nvSpPr>
        <p:spPr>
          <a:xfrm>
            <a:off x="7539955" y="1464087"/>
            <a:ext cx="1770077" cy="45760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EDA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D4FDE1C-B5CC-61E6-9123-A71229A33022}"/>
              </a:ext>
            </a:extLst>
          </p:cNvPr>
          <p:cNvCxnSpPr>
            <a:cxnSpLocks/>
          </p:cNvCxnSpPr>
          <p:nvPr/>
        </p:nvCxnSpPr>
        <p:spPr>
          <a:xfrm flipH="1">
            <a:off x="9338521" y="1702708"/>
            <a:ext cx="3773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263B990-B6F4-9B26-B0F9-924E25D192E2}"/>
              </a:ext>
            </a:extLst>
          </p:cNvPr>
          <p:cNvSpPr/>
          <p:nvPr/>
        </p:nvSpPr>
        <p:spPr>
          <a:xfrm>
            <a:off x="75585" y="4069619"/>
            <a:ext cx="2325054" cy="462226"/>
          </a:xfrm>
          <a:prstGeom prst="roundRect">
            <a:avLst/>
          </a:prstGeom>
          <a:solidFill>
            <a:schemeClr val="accent1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Model Evaluation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F9C0DB-CDB8-F382-281D-3998C79A7E4E}"/>
              </a:ext>
            </a:extLst>
          </p:cNvPr>
          <p:cNvSpPr/>
          <p:nvPr/>
        </p:nvSpPr>
        <p:spPr>
          <a:xfrm>
            <a:off x="68859" y="3197569"/>
            <a:ext cx="2263275" cy="500418"/>
          </a:xfrm>
          <a:prstGeom prst="roundRect">
            <a:avLst/>
          </a:prstGeom>
          <a:solidFill>
            <a:schemeClr val="accent2">
              <a:lumMod val="7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Hyperparameter Optimization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47693A3-D209-24A0-B2BC-EBD068E27E80}"/>
              </a:ext>
            </a:extLst>
          </p:cNvPr>
          <p:cNvCxnSpPr>
            <a:cxnSpLocks/>
          </p:cNvCxnSpPr>
          <p:nvPr/>
        </p:nvCxnSpPr>
        <p:spPr>
          <a:xfrm flipV="1">
            <a:off x="1203713" y="2851522"/>
            <a:ext cx="0" cy="332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A646579-03DA-40BE-BF64-D59B79683E2D}"/>
              </a:ext>
            </a:extLst>
          </p:cNvPr>
          <p:cNvCxnSpPr>
            <a:cxnSpLocks/>
          </p:cNvCxnSpPr>
          <p:nvPr/>
        </p:nvCxnSpPr>
        <p:spPr>
          <a:xfrm flipV="1">
            <a:off x="1203713" y="3746673"/>
            <a:ext cx="0" cy="299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2157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2A653-9855-E322-02AB-244FDB23F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49" y="301029"/>
            <a:ext cx="5019759" cy="923331"/>
          </a:xfrm>
        </p:spPr>
        <p:txBody>
          <a:bodyPr/>
          <a:lstStyle/>
          <a:p>
            <a:r>
              <a:rPr lang="en-IN" b="1" dirty="0"/>
              <a:t>Dataset at a glance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32237C-5D9A-FDDB-34CB-FBF173813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117" y="84052"/>
            <a:ext cx="3947010" cy="26904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711B1A-76F0-7D81-365E-72E223615A8C}"/>
              </a:ext>
            </a:extLst>
          </p:cNvPr>
          <p:cNvSpPr txBox="1"/>
          <p:nvPr/>
        </p:nvSpPr>
        <p:spPr>
          <a:xfrm>
            <a:off x="629174" y="1498345"/>
            <a:ext cx="76732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There were two different datasets - </a:t>
            </a:r>
            <a:r>
              <a:rPr lang="en-IN" b="1" dirty="0">
                <a:solidFill>
                  <a:schemeClr val="accent4">
                    <a:lumMod val="75000"/>
                  </a:schemeClr>
                </a:solidFill>
              </a:rPr>
              <a:t>Economy class </a:t>
            </a:r>
            <a:r>
              <a:rPr lang="en-IN" dirty="0"/>
              <a:t>and </a:t>
            </a:r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Business class</a:t>
            </a:r>
            <a:r>
              <a:rPr lang="en-IN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business class consists of </a:t>
            </a:r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93,484 records </a:t>
            </a:r>
            <a:r>
              <a:rPr lang="en-IN" dirty="0"/>
              <a:t>and </a:t>
            </a:r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11 features</a:t>
            </a:r>
            <a:r>
              <a:rPr lang="en-IN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economy class consists of</a:t>
            </a:r>
            <a:r>
              <a:rPr lang="en-IN" b="1" dirty="0"/>
              <a:t> </a:t>
            </a:r>
            <a:r>
              <a:rPr lang="en-IN" b="1" dirty="0">
                <a:solidFill>
                  <a:schemeClr val="accent4">
                    <a:lumMod val="75000"/>
                  </a:schemeClr>
                </a:solidFill>
              </a:rPr>
              <a:t>206,774 records </a:t>
            </a:r>
            <a:r>
              <a:rPr lang="en-IN" dirty="0"/>
              <a:t>and </a:t>
            </a:r>
            <a:r>
              <a:rPr lang="en-IN" b="1" dirty="0">
                <a:solidFill>
                  <a:schemeClr val="accent4">
                    <a:lumMod val="75000"/>
                  </a:schemeClr>
                </a:solidFill>
              </a:rPr>
              <a:t>11 features</a:t>
            </a:r>
            <a:r>
              <a:rPr lang="en-IN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72C4BD-DF94-EE69-D08E-01CB05217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45" y="2795051"/>
            <a:ext cx="9250223" cy="21337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942FE4-479E-14FA-A6B7-7FA5FBFE0C55}"/>
              </a:ext>
            </a:extLst>
          </p:cNvPr>
          <p:cNvSpPr txBox="1"/>
          <p:nvPr/>
        </p:nvSpPr>
        <p:spPr>
          <a:xfrm>
            <a:off x="451149" y="5019622"/>
            <a:ext cx="103821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</a:t>
            </a:r>
            <a:r>
              <a:rPr lang="en-IN" b="1" dirty="0"/>
              <a:t>Observations</a:t>
            </a:r>
            <a:r>
              <a:rPr lang="en-IN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features “date”, “</a:t>
            </a:r>
            <a:r>
              <a:rPr lang="en-IN" dirty="0" err="1"/>
              <a:t>dep_time</a:t>
            </a:r>
            <a:r>
              <a:rPr lang="en-IN" dirty="0"/>
              <a:t>”, “</a:t>
            </a:r>
            <a:r>
              <a:rPr lang="en-IN" dirty="0" err="1"/>
              <a:t>arr_time</a:t>
            </a:r>
            <a:r>
              <a:rPr lang="en-IN" dirty="0"/>
              <a:t>” needs to be converted to date time column.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“</a:t>
            </a:r>
            <a:r>
              <a:rPr lang="en-US" dirty="0" err="1"/>
              <a:t>time_taken</a:t>
            </a:r>
            <a:r>
              <a:rPr lang="en-US" dirty="0"/>
              <a:t>” is in a string format, which needs to converted to integer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“stop” and “price” needs pre-processing and conversion to integer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Most of the columns are categorical and needs to be treated.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3540ED-2F0A-F909-AAB8-74900D4CB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8468" y="2878393"/>
            <a:ext cx="2595659" cy="201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71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3.xml><?xml version="1.0" encoding="utf-8"?>
<a:theme xmlns:a="http://schemas.openxmlformats.org/drawingml/2006/main" name="2_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4.xml><?xml version="1.0" encoding="utf-8"?>
<a:theme xmlns:a="http://schemas.openxmlformats.org/drawingml/2006/main" name="3_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5.xml><?xml version="1.0" encoding="utf-8"?>
<a:theme xmlns:a="http://schemas.openxmlformats.org/drawingml/2006/main" name="6_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6A5EB86-E6A2-4262-8C0C-4278D3385B2E}">
  <we:reference id="wa200005566" version="1.0.0.0" store="en-US" storeType="OMEX"/>
  <we:alternateReferences>
    <we:reference id="wa200005566" version="1.0.0.0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11030</TotalTime>
  <Words>770</Words>
  <Application>Microsoft Office PowerPoint</Application>
  <PresentationFormat>Widescreen</PresentationFormat>
  <Paragraphs>234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Algerian</vt:lpstr>
      <vt:lpstr>Aptos Black</vt:lpstr>
      <vt:lpstr>Arial</vt:lpstr>
      <vt:lpstr>Calibri</vt:lpstr>
      <vt:lpstr>Calibri Light</vt:lpstr>
      <vt:lpstr>Script MT Bold</vt:lpstr>
      <vt:lpstr>Segoe UI Black</vt:lpstr>
      <vt:lpstr>Tw Cen MT</vt:lpstr>
      <vt:lpstr>Office Theme</vt:lpstr>
      <vt:lpstr>Droplet</vt:lpstr>
      <vt:lpstr>2_Droplet</vt:lpstr>
      <vt:lpstr>3_Droplet</vt:lpstr>
      <vt:lpstr>6_Droplet</vt:lpstr>
      <vt:lpstr>PowerPoint Presentation</vt:lpstr>
      <vt:lpstr>PowerPoint Presentation</vt:lpstr>
      <vt:lpstr>PowerPoint Presentation</vt:lpstr>
      <vt:lpstr>PowerPoint Presentation</vt:lpstr>
      <vt:lpstr>Problem Statement</vt:lpstr>
      <vt:lpstr>Objective</vt:lpstr>
      <vt:lpstr>Business Value</vt:lpstr>
      <vt:lpstr>Methodology Block Diagram</vt:lpstr>
      <vt:lpstr>Dataset at a glance</vt:lpstr>
      <vt:lpstr>PowerPoint Presentation</vt:lpstr>
      <vt:lpstr>Feature Engineering</vt:lpstr>
      <vt:lpstr>Model Comparison</vt:lpstr>
      <vt:lpstr>Model Comparison</vt:lpstr>
      <vt:lpstr>Model Comparison</vt:lpstr>
      <vt:lpstr>Hyperparameter Optimization (RF)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Nevin Toms</dc:creator>
  <cp:lastModifiedBy>Nevin Toms</cp:lastModifiedBy>
  <cp:revision>70</cp:revision>
  <dcterms:created xsi:type="dcterms:W3CDTF">2023-12-03T20:58:39Z</dcterms:created>
  <dcterms:modified xsi:type="dcterms:W3CDTF">2023-12-11T20:45:19Z</dcterms:modified>
</cp:coreProperties>
</file>